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58" r:id="rId3"/>
    <p:sldId id="259" r:id="rId4"/>
    <p:sldId id="381" r:id="rId5"/>
    <p:sldId id="257" r:id="rId6"/>
    <p:sldId id="266" r:id="rId7"/>
    <p:sldId id="260" r:id="rId8"/>
    <p:sldId id="356" r:id="rId9"/>
    <p:sldId id="262" r:id="rId10"/>
    <p:sldId id="281" r:id="rId11"/>
    <p:sldId id="368" r:id="rId12"/>
    <p:sldId id="382" r:id="rId13"/>
    <p:sldId id="380" r:id="rId14"/>
    <p:sldId id="379" r:id="rId15"/>
    <p:sldId id="369" r:id="rId16"/>
    <p:sldId id="372" r:id="rId17"/>
    <p:sldId id="346" r:id="rId18"/>
    <p:sldId id="339" r:id="rId19"/>
    <p:sldId id="360" r:id="rId20"/>
    <p:sldId id="362" r:id="rId21"/>
    <p:sldId id="363" r:id="rId22"/>
    <p:sldId id="364" r:id="rId23"/>
    <p:sldId id="365" r:id="rId24"/>
    <p:sldId id="366" r:id="rId25"/>
    <p:sldId id="370" r:id="rId26"/>
    <p:sldId id="345" r:id="rId27"/>
    <p:sldId id="268" r:id="rId28"/>
    <p:sldId id="350" r:id="rId29"/>
    <p:sldId id="351" r:id="rId30"/>
    <p:sldId id="367" r:id="rId31"/>
    <p:sldId id="352" r:id="rId32"/>
    <p:sldId id="275" r:id="rId33"/>
    <p:sldId id="297" r:id="rId34"/>
    <p:sldId id="354" r:id="rId35"/>
    <p:sldId id="355" r:id="rId36"/>
    <p:sldId id="353" r:id="rId37"/>
    <p:sldId id="278" r:id="rId38"/>
    <p:sldId id="327" r:id="rId39"/>
    <p:sldId id="371" r:id="rId40"/>
    <p:sldId id="298" r:id="rId41"/>
    <p:sldId id="301" r:id="rId42"/>
    <p:sldId id="299" r:id="rId43"/>
    <p:sldId id="315" r:id="rId44"/>
    <p:sldId id="316" r:id="rId45"/>
    <p:sldId id="317" r:id="rId46"/>
    <p:sldId id="376" r:id="rId47"/>
    <p:sldId id="320" r:id="rId48"/>
    <p:sldId id="321" r:id="rId49"/>
    <p:sldId id="377" r:id="rId50"/>
    <p:sldId id="323" r:id="rId51"/>
    <p:sldId id="378" r:id="rId52"/>
    <p:sldId id="325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6E6E8"/>
    <a:srgbClr val="FF6600"/>
    <a:srgbClr val="FF00FF"/>
    <a:srgbClr val="6600CC"/>
    <a:srgbClr val="FFFFEB"/>
    <a:srgbClr val="FCFCFE"/>
    <a:srgbClr val="F2F2FC"/>
    <a:srgbClr val="FBDE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3388" autoAdjust="0"/>
  </p:normalViewPr>
  <p:slideViewPr>
    <p:cSldViewPr snapToGrid="0">
      <p:cViewPr varScale="1">
        <p:scale>
          <a:sx n="172" d="100"/>
          <a:sy n="172" d="100"/>
        </p:scale>
        <p:origin x="90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CADFCA2-ECE9-4784-B5B4-734DC38F3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6BBE8BA-262D-4A32-AC42-0F7A2A138515}" type="slidenum">
              <a:rPr lang="en-US" sz="1200" smtClean="0">
                <a:latin typeface="Times New Roman" pitchFamily="18" charset="0"/>
              </a:rPr>
              <a:pPr eaLnBrk="1" hangingPunct="1"/>
              <a:t>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68B52B0-C944-48F6-9D6E-A2626B139D1A}" type="slidenum">
              <a:rPr lang="en-US" sz="1200" smtClean="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www.poll-maker.com</a:t>
            </a:r>
          </a:p>
        </p:txBody>
      </p:sp>
    </p:spTree>
    <p:extLst>
      <p:ext uri="{BB962C8B-B14F-4D97-AF65-F5344CB8AC3E}">
        <p14:creationId xmlns:p14="http://schemas.microsoft.com/office/powerpoint/2010/main" val="931407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0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1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Killed</a:t>
            </a:r>
            <a:r>
              <a:rPr lang="en-US" baseline="0" dirty="0"/>
              <a:t> 8 women in London, was arrested after new tenants tracing an unpleasant odor peeled off the kitchen wallpaper to reveal </a:t>
            </a:r>
            <a:r>
              <a:rPr lang="en-US" baseline="0"/>
              <a:t>a corpse.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ADFCA2-ECE9-4784-B5B4-734DC38F3DF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5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306F69B0-3DBF-4DAA-A95F-FDDFB88DA704}" type="slidenum">
              <a:rPr lang="en-US" sz="1200" smtClean="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5EF8A77-F9FE-466F-BF93-92FFDCCBCCFE}" type="slidenum">
              <a:rPr lang="en-US" sz="1200" smtClean="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Answer: Roughly N/2 guesses, on average, to guess the user’s word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Answer, log (n)     (that’s log with a base of 2)</a:t>
            </a:r>
          </a:p>
          <a:p>
            <a:r>
              <a:rPr lang="en-US"/>
              <a:t>                2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7C26503-DD3F-47E5-B8AB-505D84BAB525}" type="slidenum">
              <a:rPr lang="en-US" sz="1200" smtClean="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5A686C9-4CD1-4435-A3F0-3AC2D4351C03}" type="slidenum">
              <a:rPr 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342EB16-FAA1-41EB-8E9E-5147C60F37F2}" type="slidenum">
              <a:rPr lang="en-US" sz="1200" smtClean="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68B52B0-C944-48F6-9D6E-A2626B139D1A}" type="slidenum">
              <a:rPr lang="en-US" sz="1200" smtClean="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A4247F5-F3FC-4B02-9358-3F14C7C384EA}" type="slidenum">
              <a:rPr lang="en-US" sz="1200" smtClean="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E91C88E-763D-4790-AE73-1066C298753D}" type="slidenum">
              <a:rPr lang="en-US" sz="1200" smtClean="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9245307-AE2C-4918-A49C-2B39EA139891}" type="slidenum">
              <a:rPr 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802BC49A-58F6-4A92-9497-B6A7293E5508}" type="slidenum">
              <a:rPr 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4EB5383-5A9C-4E50-ABAF-9727F4F73F34}" type="slidenum">
              <a:rPr lang="en-US" sz="1200" smtClean="0">
                <a:latin typeface="Times New Roman" pitchFamily="18" charset="0"/>
              </a:rPr>
              <a:pPr eaLnBrk="1" hangingPunct="1"/>
              <a:t>36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CA0C560-B466-4799-BB55-93332A71DE72}" type="slidenum">
              <a:rPr lang="en-US" sz="1200" smtClean="0">
                <a:latin typeface="Times New Roman" pitchFamily="18" charset="0"/>
              </a:rPr>
              <a:pPr eaLnBrk="1" hangingPunct="1"/>
              <a:t>37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68B52B0-C944-48F6-9D6E-A2626B139D1A}" type="slidenum">
              <a:rPr lang="en-US" sz="1200" smtClean="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35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FFD88E-89D3-483E-89B2-B07818E174FF}" type="slidenum">
              <a:rPr lang="en-US" sz="1200" smtClean="0">
                <a:latin typeface="Times New Roman" pitchFamily="18" charset="0"/>
              </a:rPr>
              <a:pPr eaLnBrk="1" hangingPunct="1"/>
              <a:t>40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41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FB9CEF8-4767-4EAB-9958-DE767A912C86}" type="slidenum">
              <a:rPr lang="en-US" sz="1200" smtClean="0">
                <a:latin typeface="Times New Roman" pitchFamily="18" charset="0"/>
              </a:rPr>
              <a:pPr eaLnBrk="1" hangingPunct="1"/>
              <a:t>42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6D79B3C-794B-4F96-8B21-3A30134167AC}" type="slidenum">
              <a:rPr lang="en-US" sz="1200" smtClean="0">
                <a:latin typeface="Times New Roman" pitchFamily="18" charset="0"/>
              </a:rPr>
              <a:pPr eaLnBrk="1" hangingPunct="1"/>
              <a:t>43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9A5AB298-5425-4090-A558-36089A382C57}" type="slidenum">
              <a:rPr lang="en-US" sz="1200" smtClean="0">
                <a:latin typeface="Times New Roman" pitchFamily="18" charset="0"/>
              </a:rPr>
              <a:pPr eaLnBrk="1" hangingPunct="1"/>
              <a:t>44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62664EE-620B-41FE-A8C3-E31F94DA4834}" type="slidenum">
              <a:rPr lang="en-US" sz="1200" smtClean="0">
                <a:latin typeface="Times New Roman" pitchFamily="18" charset="0"/>
              </a:rPr>
              <a:pPr eaLnBrk="1" hangingPunct="1"/>
              <a:t>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62664EE-620B-41FE-A8C3-E31F94DA4834}" type="slidenum">
              <a:rPr lang="en-US" sz="1200" smtClean="0">
                <a:latin typeface="Times New Roman" pitchFamily="18" charset="0"/>
              </a:rPr>
              <a:pPr eaLnBrk="1" hangingPunct="1"/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BA48150-1BE8-4EB7-BCF7-3E370B940488}" type="slidenum">
              <a:rPr lang="en-US" sz="1200" smtClean="0">
                <a:latin typeface="Times New Roman" pitchFamily="18" charset="0"/>
              </a:rPr>
              <a:pPr eaLnBrk="1" hangingPunct="1"/>
              <a:t>47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E4E9A98-CB7C-4957-97FB-014507CFA74E}" type="slidenum">
              <a:rPr lang="en-US" sz="1200" smtClean="0">
                <a:latin typeface="Times New Roman" pitchFamily="18" charset="0"/>
              </a:rPr>
              <a:pPr eaLnBrk="1" hangingPunct="1"/>
              <a:t>48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E4E9A98-CB7C-4957-97FB-014507CFA74E}" type="slidenum">
              <a:rPr lang="en-US" sz="1200" smtClean="0">
                <a:latin typeface="Times New Roman" pitchFamily="18" charset="0"/>
              </a:rPr>
              <a:pPr eaLnBrk="1" hangingPunct="1"/>
              <a:t>49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B724142-724C-49EB-94E6-9E421D66AB85}" type="slidenum">
              <a:rPr lang="en-US" sz="1200" smtClean="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41CC940-9686-4292-845E-2301F4CCE07D}" type="slidenum">
              <a:rPr lang="en-US" sz="1200" smtClean="0">
                <a:latin typeface="Times New Roman" pitchFamily="18" charset="0"/>
              </a:rPr>
              <a:pPr eaLnBrk="1" hangingPunct="1"/>
              <a:t>50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30121A4-89D3-4810-8883-321D296473D3}" type="slidenum">
              <a:rPr lang="en-US" sz="1200" smtClean="0">
                <a:latin typeface="Times New Roman" pitchFamily="18" charset="0"/>
              </a:rPr>
              <a:pPr eaLnBrk="1" hangingPunct="1"/>
              <a:t>52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28FF4BD-C70E-44C0-9341-EC8270F4930B}" type="slidenum">
              <a:rPr lang="en-US" sz="1200" smtClean="0">
                <a:latin typeface="Times New Roman" pitchFamily="18" charset="0"/>
              </a:rPr>
              <a:pPr eaLnBrk="1" hangingPunct="1"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B4DDC11-B02F-43BF-ADCE-A519E534BEDB}" type="slidenum">
              <a:rPr lang="en-US" sz="1200" smtClean="0">
                <a:latin typeface="Times New Roman" pitchFamily="18" charset="0"/>
              </a:rPr>
              <a:pPr eaLnBrk="1" hangingPunct="1"/>
              <a:t>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2FC0A42-45ED-4D7B-A05B-D8C1672B015E}" type="slidenum">
              <a:rPr lang="en-US" sz="1200" smtClean="0">
                <a:latin typeface="Times New Roman" pitchFamily="18" charset="0"/>
              </a:rPr>
              <a:pPr eaLnBrk="1" hangingPunct="1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8322B5-DA06-47C5-B7D4-A7C667DD3A08}" type="slidenum">
              <a:rPr lang="en-US" sz="1200" smtClean="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977A-B410-4ADF-91C4-BA6B9EF14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39C71-9DAF-4EEF-B6EF-E1E59469A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19621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340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7E00C-F298-4339-9F21-94E815B0B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FE435-2063-4448-9724-4B8B10D68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52400"/>
            <a:ext cx="78486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5C04-BB83-4A50-8BF8-992FDEF1F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8E84-7C17-48F3-9156-5D7B1605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A65DE-8EA3-4C05-839A-995644E45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BCB14-14ED-4B16-909D-8B82A581F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DEDB-268D-455A-97D4-F69C1BF6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128C-DBDD-42E0-B50A-E2EA8E1A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4920-18FA-427B-BA7A-29A187DA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C40-598B-49C5-A332-3F3DDCFC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AB84-4076-4584-AAF0-D70A20460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6B34A-0FA4-4C35-B1D1-668F8EE6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C5F47A4-9D30-4015-9404-1FD19B25E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3657600" y="2362200"/>
            <a:ext cx="2043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008080"/>
                </a:solidFill>
              </a:rPr>
              <a:t>Lecture #1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3437966"/>
            <a:ext cx="8092280" cy="3046988"/>
            <a:chOff x="609600" y="3733800"/>
            <a:chExt cx="9183954" cy="3046988"/>
          </a:xfrm>
        </p:grpSpPr>
        <p:sp>
          <p:nvSpPr>
            <p:cNvPr id="3077" name="Text Box 13"/>
            <p:cNvSpPr txBox="1">
              <a:spLocks noChangeArrowheads="1"/>
            </p:cNvSpPr>
            <p:nvPr/>
          </p:nvSpPr>
          <p:spPr bwMode="auto">
            <a:xfrm>
              <a:off x="609600" y="3733800"/>
              <a:ext cx="918395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/>
                <a:t>Professor: </a:t>
              </a:r>
              <a:r>
                <a:rPr lang="en-US" dirty="0">
                  <a:solidFill>
                    <a:srgbClr val="800000"/>
                  </a:solidFill>
                </a:rPr>
                <a:t>Carey </a:t>
              </a:r>
              <a:r>
                <a:rPr lang="en-US" dirty="0" err="1">
                  <a:solidFill>
                    <a:srgbClr val="800000"/>
                  </a:solidFill>
                </a:rPr>
                <a:t>Nachenberg</a:t>
              </a:r>
              <a:r>
                <a:rPr lang="en-US" dirty="0">
                  <a:solidFill>
                    <a:srgbClr val="800000"/>
                  </a:solidFill>
                </a:rPr>
                <a:t> (</a:t>
              </a:r>
              <a:r>
                <a:rPr lang="en-US" i="1" dirty="0">
                  <a:solidFill>
                    <a:srgbClr val="6600FF"/>
                  </a:solidFill>
                </a:rPr>
                <a:t>Please call me “Carey”)</a:t>
              </a:r>
            </a:p>
            <a:p>
              <a:pPr eaLnBrk="1" hangingPunct="1"/>
              <a:r>
                <a:rPr lang="en-US" dirty="0"/>
                <a:t>E-mail: </a:t>
              </a:r>
              <a:r>
                <a:rPr lang="en-US" dirty="0">
                  <a:solidFill>
                    <a:srgbClr val="800000"/>
                  </a:solidFill>
                </a:rPr>
                <a:t>climberkip@gmail.com</a:t>
              </a:r>
            </a:p>
            <a:p>
              <a:pPr eaLnBrk="1" hangingPunct="1"/>
              <a:endParaRPr lang="en-US" dirty="0">
                <a:solidFill>
                  <a:srgbClr val="800000"/>
                </a:solidFill>
              </a:endParaRPr>
            </a:p>
            <a:p>
              <a:pPr eaLnBrk="1" hangingPunct="1"/>
              <a:r>
                <a:rPr lang="en-US" dirty="0"/>
                <a:t>Class info:      </a:t>
              </a:r>
              <a:r>
                <a:rPr lang="en-US" dirty="0">
                  <a:solidFill>
                    <a:srgbClr val="800000"/>
                  </a:solidFill>
                </a:rPr>
                <a:t>M/W 10am-12pm, </a:t>
              </a:r>
              <a:r>
                <a:rPr lang="en-US" dirty="0" err="1">
                  <a:solidFill>
                    <a:srgbClr val="800000"/>
                  </a:solidFill>
                </a:rPr>
                <a:t>Mong</a:t>
              </a:r>
              <a:r>
                <a:rPr lang="en-US" dirty="0">
                  <a:solidFill>
                    <a:srgbClr val="800000"/>
                  </a:solidFill>
                </a:rPr>
                <a:t> Learning Center</a:t>
              </a:r>
              <a:br>
                <a:rPr lang="en-US" dirty="0">
                  <a:solidFill>
                    <a:srgbClr val="800000"/>
                  </a:solidFill>
                </a:rPr>
              </a:br>
              <a:r>
                <a:rPr lang="en-US" dirty="0"/>
                <a:t>Office hours: </a:t>
              </a:r>
              <a:r>
                <a:rPr lang="en-US" dirty="0">
                  <a:solidFill>
                    <a:srgbClr val="800000"/>
                  </a:solidFill>
                </a:rPr>
                <a:t>Room TBD</a:t>
              </a:r>
            </a:p>
            <a:p>
              <a:pPr eaLnBrk="1" hangingPunct="1"/>
              <a:r>
                <a:rPr lang="en-US" dirty="0">
                  <a:solidFill>
                    <a:srgbClr val="800000"/>
                  </a:solidFill>
                </a:rPr>
                <a:t>                        </a:t>
              </a:r>
            </a:p>
            <a:p>
              <a:pPr eaLnBrk="1" hangingPunct="1"/>
              <a:endParaRPr lang="en-US" dirty="0"/>
            </a:p>
            <a:p>
              <a:pPr eaLnBrk="1" hangingPunct="1"/>
              <a:r>
                <a:rPr lang="en-US" dirty="0"/>
                <a:t>My Office:     </a:t>
              </a:r>
              <a:r>
                <a:rPr lang="en-US" dirty="0">
                  <a:solidFill>
                    <a:srgbClr val="800000"/>
                  </a:solidFill>
                </a:rPr>
                <a:t>Room TBD </a:t>
              </a:r>
              <a:r>
                <a:rPr lang="en-US" sz="2000" dirty="0"/>
                <a:t>(</a:t>
              </a:r>
              <a:r>
                <a:rPr lang="en-US" sz="2000" dirty="0">
                  <a:solidFill>
                    <a:srgbClr val="FF0000"/>
                  </a:solidFill>
                </a:rPr>
                <a:t>for 1-on-1 meetings</a:t>
              </a:r>
              <a:r>
                <a:rPr lang="en-US" sz="2000" dirty="0"/>
                <a:t>)</a:t>
              </a:r>
              <a:endParaRPr lang="en-US" dirty="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924407" y="5596362"/>
              <a:ext cx="547853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/>
                <a:t>Mondays 12pm-1pm (</a:t>
              </a:r>
              <a:r>
                <a:rPr lang="en-US" sz="2000" dirty="0">
                  <a:solidFill>
                    <a:srgbClr val="FF0000"/>
                  </a:solidFill>
                </a:rPr>
                <a:t>after class</a:t>
              </a:r>
              <a:r>
                <a:rPr lang="en-US" sz="2000" dirty="0"/>
                <a:t>)</a:t>
              </a:r>
              <a:br>
                <a:rPr lang="en-US" sz="2000" dirty="0"/>
              </a:br>
              <a:r>
                <a:rPr lang="en-US" sz="2000" dirty="0"/>
                <a:t>Wednesdays 9am-10am (</a:t>
              </a:r>
              <a:r>
                <a:rPr lang="en-US" sz="2000" dirty="0">
                  <a:solidFill>
                    <a:srgbClr val="FF0000"/>
                  </a:solidFill>
                </a:rPr>
                <a:t>before class</a:t>
              </a:r>
              <a:r>
                <a:rPr lang="en-US" sz="2000" dirty="0"/>
                <a:t>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A790E-AD54-4B12-B2E4-446F968D0FC6}"/>
              </a:ext>
            </a:extLst>
          </p:cNvPr>
          <p:cNvGrpSpPr/>
          <p:nvPr/>
        </p:nvGrpSpPr>
        <p:grpSpPr>
          <a:xfrm>
            <a:off x="482994" y="408634"/>
            <a:ext cx="6993572" cy="1800880"/>
            <a:chOff x="2778642" y="2362200"/>
            <a:chExt cx="8928880" cy="27439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D73A57-D20C-4F60-81EC-0243640E5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8642" y="2484639"/>
              <a:ext cx="8928880" cy="262151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019173-3DBD-441C-9094-B92981FC3769}"/>
                </a:ext>
              </a:extLst>
            </p:cNvPr>
            <p:cNvSpPr/>
            <p:nvPr/>
          </p:nvSpPr>
          <p:spPr>
            <a:xfrm>
              <a:off x="3022406" y="2362200"/>
              <a:ext cx="2303450" cy="89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7CD5AA4-B66E-4D0B-844B-1BD231896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92039">
            <a:off x="7297508" y="397383"/>
            <a:ext cx="1355364" cy="766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z="4000"/>
              <a:t>Compilers, Compilers, Compilers!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00850" y="1515970"/>
            <a:ext cx="8991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must make sure that your code properly compiles with: </a:t>
            </a:r>
          </a:p>
          <a:p>
            <a:pPr algn="ctr" eaLnBrk="1" hangingPunct="1"/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Visual C++ </a:t>
            </a:r>
            <a:r>
              <a:rPr lang="en-US" dirty="0">
                <a:solidFill>
                  <a:srgbClr val="FF0000"/>
                </a:solidFill>
              </a:rPr>
              <a:t>|| </a:t>
            </a:r>
            <a:r>
              <a:rPr lang="en-US" dirty="0" err="1">
                <a:solidFill>
                  <a:schemeClr val="accent6"/>
                </a:solidFill>
              </a:rPr>
              <a:t>Xcode</a:t>
            </a:r>
            <a:r>
              <a:rPr lang="en-US" dirty="0"/>
              <a:t>) </a:t>
            </a:r>
            <a:r>
              <a:rPr lang="en-US" dirty="0">
                <a:solidFill>
                  <a:srgbClr val="FF0000"/>
                </a:solidFill>
              </a:rPr>
              <a:t>&amp;&amp;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g++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05650" y="3899650"/>
            <a:ext cx="83820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See the CS32 website</a:t>
            </a:r>
          </a:p>
          <a:p>
            <a:pPr algn="ctr" eaLnBrk="1" hangingPunct="1"/>
            <a:endParaRPr lang="en-US" sz="1400" dirty="0">
              <a:solidFill>
                <a:srgbClr val="6600CC"/>
              </a:solidFill>
            </a:endParaRPr>
          </a:p>
          <a:p>
            <a:pPr algn="ctr" eaLnBrk="1" hangingPunct="1"/>
            <a:r>
              <a:rPr lang="en-US" sz="2800" dirty="0">
                <a:solidFill>
                  <a:srgbClr val="FF0000"/>
                </a:solidFill>
              </a:rPr>
              <a:t>http://cs.ucla.edu/classes/winter18/cs32</a:t>
            </a:r>
          </a:p>
          <a:p>
            <a:pPr algn="ctr" eaLnBrk="1" hangingPunct="1"/>
            <a:endParaRPr lang="en-US" sz="1400" dirty="0">
              <a:solidFill>
                <a:srgbClr val="6600CC"/>
              </a:solidFill>
            </a:endParaRPr>
          </a:p>
          <a:p>
            <a:pPr algn="ctr" eaLnBrk="1" hangingPunct="1"/>
            <a:r>
              <a:rPr lang="en-US" dirty="0"/>
              <a:t>For all of the gory details!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00850" y="2688095"/>
            <a:ext cx="8991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6600CC"/>
                </a:solidFill>
              </a:rPr>
              <a:t>Test your projects against both compilers 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at least a day or two </a:t>
            </a:r>
            <a:r>
              <a:rPr lang="en-US" dirty="0">
                <a:solidFill>
                  <a:srgbClr val="6600CC"/>
                </a:solidFill>
              </a:rPr>
              <a:t>before submitting them!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9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532063"/>
            <a:ext cx="24003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58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76238"/>
            <a:ext cx="952500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6667500" cy="1143000"/>
          </a:xfrm>
        </p:spPr>
        <p:txBody>
          <a:bodyPr/>
          <a:lstStyle/>
          <a:p>
            <a:r>
              <a:rPr lang="en-US" sz="3600"/>
              <a:t>Carey’s Thoughts on Teaching</a:t>
            </a:r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0" y="5657850"/>
            <a:ext cx="7775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 reserve the right to </a:t>
            </a:r>
            <a:r>
              <a:rPr lang="en-US" sz="2400">
                <a:solidFill>
                  <a:srgbClr val="6600CC"/>
                </a:solidFill>
              </a:rPr>
              <a:t>wait until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office hours</a:t>
            </a:r>
            <a:r>
              <a:rPr lang="en-US" sz="2400"/>
              <a:t> to answer advanced questions.</a:t>
            </a:r>
          </a:p>
        </p:txBody>
      </p:sp>
      <p:pic>
        <p:nvPicPr>
          <p:cNvPr id="15258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8" t="-4445" r="19722"/>
          <a:stretch>
            <a:fillRect/>
          </a:stretch>
        </p:blipFill>
        <p:spPr bwMode="auto">
          <a:xfrm>
            <a:off x="8132763" y="9525"/>
            <a:ext cx="328612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1736725" y="1274763"/>
            <a:ext cx="7327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It’s more important that </a:t>
            </a:r>
            <a:r>
              <a:rPr lang="en-US" sz="2400">
                <a:solidFill>
                  <a:srgbClr val="6600CC"/>
                </a:solidFill>
              </a:rPr>
              <a:t>everyone understand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a topic than I </a:t>
            </a:r>
            <a:r>
              <a:rPr lang="en-US" sz="2400">
                <a:solidFill>
                  <a:srgbClr val="6600CC"/>
                </a:solidFill>
              </a:rPr>
              <a:t>finish a lecture on time</a:t>
            </a:r>
            <a:r>
              <a:rPr lang="en-US" sz="2400"/>
              <a:t>.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339725" y="2401888"/>
            <a:ext cx="6108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Don’t be shy!!!</a:t>
            </a:r>
          </a:p>
          <a:p>
            <a:pPr algn="ctr"/>
            <a:r>
              <a:rPr lang="en-US" sz="2400" dirty="0"/>
              <a:t>If something </a:t>
            </a:r>
            <a:r>
              <a:rPr lang="en-US" sz="2400" dirty="0">
                <a:solidFill>
                  <a:srgbClr val="6600CC"/>
                </a:solidFill>
              </a:rPr>
              <a:t>confuses you</a:t>
            </a:r>
            <a:r>
              <a:rPr lang="en-US" sz="2400" dirty="0"/>
              <a:t>…</a:t>
            </a:r>
          </a:p>
        </p:txBody>
      </p:sp>
      <p:sp>
        <p:nvSpPr>
          <p:cNvPr id="152591" name="AutoShape 15"/>
          <p:cNvSpPr>
            <a:spLocks noChangeArrowheads="1"/>
          </p:cNvSpPr>
          <p:nvPr/>
        </p:nvSpPr>
        <p:spPr bwMode="auto">
          <a:xfrm>
            <a:off x="7189788" y="2087563"/>
            <a:ext cx="1714500" cy="698500"/>
          </a:xfrm>
          <a:prstGeom prst="cloudCallout">
            <a:avLst>
              <a:gd name="adj1" fmla="val -55185"/>
              <a:gd name="adj2" fmla="val 9840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200"/>
              <a:t>Blah blah blah blah blah</a:t>
            </a:r>
          </a:p>
        </p:txBody>
      </p:sp>
      <p:sp>
        <p:nvSpPr>
          <p:cNvPr id="152589" name="Text Box 13"/>
          <p:cNvSpPr txBox="1">
            <a:spLocks noChangeArrowheads="1"/>
          </p:cNvSpPr>
          <p:nvPr/>
        </p:nvSpPr>
        <p:spPr bwMode="auto">
          <a:xfrm>
            <a:off x="7923213" y="2381250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2" name="Rectangle 16"/>
          <p:cNvSpPr>
            <a:spLocks noChangeArrowheads="1"/>
          </p:cNvSpPr>
          <p:nvPr/>
        </p:nvSpPr>
        <p:spPr bwMode="auto">
          <a:xfrm>
            <a:off x="573088" y="3248025"/>
            <a:ext cx="5862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it probably </a:t>
            </a:r>
            <a:r>
              <a:rPr lang="en-US" sz="2400">
                <a:solidFill>
                  <a:srgbClr val="6600CC"/>
                </a:solidFill>
              </a:rPr>
              <a:t>confuses 5 other people</a:t>
            </a:r>
            <a:r>
              <a:rPr lang="en-US" sz="2400"/>
              <a:t> too.</a:t>
            </a:r>
          </a:p>
        </p:txBody>
      </p:sp>
      <p:sp>
        <p:nvSpPr>
          <p:cNvPr id="152593" name="Text Box 17"/>
          <p:cNvSpPr txBox="1">
            <a:spLocks noChangeArrowheads="1"/>
          </p:cNvSpPr>
          <p:nvPr/>
        </p:nvSpPr>
        <p:spPr bwMode="auto">
          <a:xfrm>
            <a:off x="8304213" y="2674938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4" name="Text Box 18"/>
          <p:cNvSpPr txBox="1">
            <a:spLocks noChangeArrowheads="1"/>
          </p:cNvSpPr>
          <p:nvPr/>
        </p:nvSpPr>
        <p:spPr bwMode="auto">
          <a:xfrm>
            <a:off x="7253288" y="24034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5" name="Text Box 19"/>
          <p:cNvSpPr txBox="1">
            <a:spLocks noChangeArrowheads="1"/>
          </p:cNvSpPr>
          <p:nvPr/>
        </p:nvSpPr>
        <p:spPr bwMode="auto">
          <a:xfrm>
            <a:off x="8628063" y="24161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6" name="Text Box 20"/>
          <p:cNvSpPr txBox="1">
            <a:spLocks noChangeArrowheads="1"/>
          </p:cNvSpPr>
          <p:nvPr/>
        </p:nvSpPr>
        <p:spPr bwMode="auto">
          <a:xfrm>
            <a:off x="7737475" y="2616200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149225" y="3687763"/>
            <a:ext cx="6380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6600CC"/>
                </a:solidFill>
              </a:rPr>
              <a:t>always ask questions </a:t>
            </a:r>
            <a:r>
              <a:rPr lang="en-US" sz="2400"/>
              <a:t>if you’re confused!</a:t>
            </a: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1898650" y="4641850"/>
            <a:ext cx="5746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Always save more </a:t>
            </a:r>
            <a:r>
              <a:rPr lang="en-US" sz="2400">
                <a:solidFill>
                  <a:srgbClr val="6600CC"/>
                </a:solidFill>
              </a:rPr>
              <a:t>advanced questions</a:t>
            </a:r>
            <a:r>
              <a:rPr lang="en-US" sz="2400"/>
              <a:t> for office hours or break.</a:t>
            </a:r>
          </a:p>
        </p:txBody>
      </p:sp>
      <p:pic>
        <p:nvPicPr>
          <p:cNvPr id="152603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5" y="5260975"/>
            <a:ext cx="1755775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60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58875"/>
            <a:ext cx="1492250" cy="149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605" name="Line 29"/>
          <p:cNvSpPr>
            <a:spLocks noChangeShapeType="1"/>
          </p:cNvSpPr>
          <p:nvPr/>
        </p:nvSpPr>
        <p:spPr bwMode="auto">
          <a:xfrm>
            <a:off x="438150" y="1082675"/>
            <a:ext cx="1614488" cy="1622425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608" name="Group 32"/>
          <p:cNvGrpSpPr>
            <a:grpSpLocks/>
          </p:cNvGrpSpPr>
          <p:nvPr/>
        </p:nvGrpSpPr>
        <p:grpSpPr bwMode="auto">
          <a:xfrm>
            <a:off x="1485900" y="1120775"/>
            <a:ext cx="6315075" cy="3400425"/>
            <a:chOff x="936" y="706"/>
            <a:chExt cx="3978" cy="2142"/>
          </a:xfrm>
        </p:grpSpPr>
        <p:pic>
          <p:nvPicPr>
            <p:cNvPr id="152602" name="Picture 2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" y="706"/>
              <a:ext cx="3978" cy="2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6" name="Picture 3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" y="1510"/>
              <a:ext cx="852" cy="1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7" name="Picture 3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8" y="2072"/>
              <a:ext cx="828" cy="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/>
      <p:bldP spid="152585" grpId="0"/>
      <p:bldP spid="152586" grpId="0"/>
      <p:bldP spid="152591" grpId="0" animBg="1"/>
      <p:bldP spid="152591" grpId="1" animBg="1"/>
      <p:bldP spid="152589" grpId="0"/>
      <p:bldP spid="152592" grpId="0"/>
      <p:bldP spid="152593" grpId="0"/>
      <p:bldP spid="152594" grpId="0"/>
      <p:bldP spid="152595" grpId="0"/>
      <p:bldP spid="152596" grpId="0"/>
      <p:bldP spid="152597" grpId="0"/>
      <p:bldP spid="152598" grpId="0"/>
      <p:bldP spid="1526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78820" y="-251287"/>
            <a:ext cx="7557760" cy="1143000"/>
          </a:xfrm>
        </p:spPr>
        <p:txBody>
          <a:bodyPr/>
          <a:lstStyle/>
          <a:p>
            <a:pPr eaLnBrk="1" hangingPunct="1"/>
            <a:r>
              <a:rPr lang="en-US" dirty="0"/>
              <a:t>Carey’s Thoughts on 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92A9F-3A14-418F-949C-1AE358E4ABCA}"/>
              </a:ext>
            </a:extLst>
          </p:cNvPr>
          <p:cNvSpPr txBox="1"/>
          <p:nvPr/>
        </p:nvSpPr>
        <p:spPr>
          <a:xfrm>
            <a:off x="628212" y="3937003"/>
            <a:ext cx="7901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Don’t freak out if you’re in the latter camp.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8CBC1-80EC-473E-B114-9D65F2288B5B}"/>
              </a:ext>
            </a:extLst>
          </p:cNvPr>
          <p:cNvSpPr txBox="1"/>
          <p:nvPr/>
        </p:nvSpPr>
        <p:spPr>
          <a:xfrm>
            <a:off x="685800" y="4624801"/>
            <a:ext cx="7901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you enjoy coding…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don’t give up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don’t worry about your grade</a:t>
            </a:r>
            <a:r>
              <a:rPr lang="en-US" sz="2400" dirty="0"/>
              <a:t>, just </a:t>
            </a:r>
            <a:r>
              <a:rPr lang="en-US" sz="2400" dirty="0">
                <a:solidFill>
                  <a:srgbClr val="7030A0"/>
                </a:solidFill>
              </a:rPr>
              <a:t>practice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7030A0"/>
                </a:solidFill>
              </a:rPr>
              <a:t> practice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7030A0"/>
                </a:solidFill>
              </a:rPr>
              <a:t>practice.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D08E12-08CB-4D20-9E6C-42D8ECB8DC30}"/>
              </a:ext>
            </a:extLst>
          </p:cNvPr>
          <p:cNvSpPr txBox="1"/>
          <p:nvPr/>
        </p:nvSpPr>
        <p:spPr>
          <a:xfrm>
            <a:off x="685800" y="5711794"/>
            <a:ext cx="7901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There’s nothing more important than </a:t>
            </a:r>
            <a:r>
              <a:rPr lang="en-US" sz="2400" dirty="0">
                <a:solidFill>
                  <a:srgbClr val="FF0000"/>
                </a:solidFill>
              </a:rPr>
              <a:t>grit</a:t>
            </a:r>
            <a:r>
              <a:rPr lang="en-US" sz="2400" dirty="0"/>
              <a:t> when it comes to programming.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3D2240-7F24-4A45-A29D-0C02FB3D5404}"/>
              </a:ext>
            </a:extLst>
          </p:cNvPr>
          <p:cNvGrpSpPr/>
          <p:nvPr/>
        </p:nvGrpSpPr>
        <p:grpSpPr>
          <a:xfrm>
            <a:off x="105283" y="895292"/>
            <a:ext cx="3797203" cy="2665029"/>
            <a:chOff x="105283" y="895292"/>
            <a:chExt cx="3797203" cy="26650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BE800D-F366-48E3-9560-3C0A4419D701}"/>
                </a:ext>
              </a:extLst>
            </p:cNvPr>
            <p:cNvSpPr txBox="1"/>
            <p:nvPr/>
          </p:nvSpPr>
          <p:spPr>
            <a:xfrm>
              <a:off x="105283" y="895292"/>
              <a:ext cx="37972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Some people just “get” programming…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CD4AC6-A64C-4D51-B28A-F4AE05030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662" y="1792992"/>
              <a:ext cx="2225526" cy="17673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0ABBD4-BC30-4313-A4C2-8E2C1C7C823E}"/>
              </a:ext>
            </a:extLst>
          </p:cNvPr>
          <p:cNvGrpSpPr/>
          <p:nvPr/>
        </p:nvGrpSpPr>
        <p:grpSpPr>
          <a:xfrm>
            <a:off x="4733706" y="895292"/>
            <a:ext cx="3853626" cy="2654312"/>
            <a:chOff x="4733706" y="895292"/>
            <a:chExt cx="3853626" cy="265431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5656DA-EE4B-49D5-BD7A-5D8CF6E7C456}"/>
                </a:ext>
              </a:extLst>
            </p:cNvPr>
            <p:cNvSpPr txBox="1"/>
            <p:nvPr/>
          </p:nvSpPr>
          <p:spPr>
            <a:xfrm>
              <a:off x="4733706" y="895292"/>
              <a:ext cx="38536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Others need to work hours and hours on it…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AA37E5-63CB-432B-906D-91810BFE0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4452" y="1788951"/>
              <a:ext cx="2432133" cy="17606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7126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-26894" y="-158496"/>
            <a:ext cx="9260541" cy="1143000"/>
          </a:xfrm>
          <a:noFill/>
        </p:spPr>
        <p:txBody>
          <a:bodyPr/>
          <a:lstStyle/>
          <a:p>
            <a:pPr eaLnBrk="1" hangingPunct="1"/>
            <a:r>
              <a:rPr lang="en-US" sz="4000" dirty="0"/>
              <a:t>Use Me As a Resource!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348" y="1052842"/>
            <a:ext cx="9112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you’re </a:t>
            </a:r>
            <a:r>
              <a:rPr lang="en-US" sz="2800" dirty="0">
                <a:solidFill>
                  <a:srgbClr val="FF0000"/>
                </a:solidFill>
              </a:rPr>
              <a:t>struggling with projects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FF0000"/>
                </a:solidFill>
              </a:rPr>
              <a:t> stressing out on exams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FF0000"/>
                </a:solidFill>
              </a:rPr>
              <a:t> not getting the material</a:t>
            </a:r>
            <a:r>
              <a:rPr lang="en-US" sz="2800" dirty="0"/>
              <a:t>,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or just need some advice about life.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522" y="2665178"/>
            <a:ext cx="8794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6600CC"/>
                </a:solidFill>
              </a:rPr>
              <a:t>Come meet with me </a:t>
            </a:r>
            <a:br>
              <a:rPr lang="en-US" sz="2800" dirty="0"/>
            </a:br>
            <a:r>
              <a:rPr lang="en-US" sz="2800" dirty="0">
                <a:solidFill>
                  <a:srgbClr val="FF6600"/>
                </a:solidFill>
              </a:rPr>
              <a:t>Schedule a video chat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Let’s talk on the phone</a:t>
            </a:r>
          </a:p>
          <a:p>
            <a:pPr algn="ctr"/>
            <a:r>
              <a:rPr lang="en-US" sz="2800" dirty="0">
                <a:solidFill>
                  <a:srgbClr val="FF00FF"/>
                </a:solidFill>
              </a:rPr>
              <a:t>Or grab a coffee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599" y="4994255"/>
            <a:ext cx="4899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Don’t wait until 8</a:t>
            </a:r>
            <a:r>
              <a:rPr lang="en-US" sz="2800" baseline="30000" dirty="0"/>
              <a:t>th</a:t>
            </a:r>
            <a:r>
              <a:rPr lang="en-US" sz="2800" dirty="0"/>
              <a:t> week when it’s too late!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1981" b="16854"/>
          <a:stretch/>
        </p:blipFill>
        <p:spPr>
          <a:xfrm>
            <a:off x="6352601" y="4404798"/>
            <a:ext cx="2695015" cy="23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8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4812" y="-158496"/>
            <a:ext cx="8794376" cy="1143000"/>
          </a:xfrm>
          <a:noFill/>
        </p:spPr>
        <p:txBody>
          <a:bodyPr/>
          <a:lstStyle/>
          <a:p>
            <a:pPr eaLnBrk="1" hangingPunct="1"/>
            <a:r>
              <a:rPr lang="en-US" sz="4000" dirty="0"/>
              <a:t>Take Only 12* Units This Quarter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007" y="3191434"/>
            <a:ext cx="3451428" cy="3290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4047" y="930496"/>
            <a:ext cx="713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Really?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4812" y="1676375"/>
            <a:ext cx="879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Yes. Many students </a:t>
            </a:r>
            <a:r>
              <a:rPr lang="en-US" sz="2800" dirty="0">
                <a:solidFill>
                  <a:srgbClr val="FF0000"/>
                </a:solidFill>
              </a:rPr>
              <a:t>struggle</a:t>
            </a:r>
            <a:r>
              <a:rPr lang="en-US" sz="2800" dirty="0"/>
              <a:t> in CS32 even </a:t>
            </a:r>
            <a:br>
              <a:rPr lang="en-US" sz="2800" dirty="0"/>
            </a:br>
            <a:r>
              <a:rPr lang="en-US" sz="2800" dirty="0"/>
              <a:t>with </a:t>
            </a:r>
            <a:r>
              <a:rPr lang="en-US" sz="2800" dirty="0">
                <a:solidFill>
                  <a:srgbClr val="FF0000"/>
                </a:solidFill>
              </a:rPr>
              <a:t>just 12 units </a:t>
            </a:r>
            <a:r>
              <a:rPr lang="en-US" sz="2800" dirty="0"/>
              <a:t>(let alone 16 or 20)…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48" y="3165447"/>
            <a:ext cx="5213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You’re only going to have one chance to learn </a:t>
            </a:r>
            <a:r>
              <a:rPr lang="en-US" sz="2400" dirty="0">
                <a:solidFill>
                  <a:srgbClr val="6600CC"/>
                </a:solidFill>
              </a:rPr>
              <a:t>data structures &amp; algorithms</a:t>
            </a:r>
            <a:r>
              <a:rPr lang="en-US" sz="2400" dirty="0"/>
              <a:t>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48" y="4469760"/>
            <a:ext cx="53116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and it’s foundational to everything you’ll study at UCLA, not to mention </a:t>
            </a:r>
            <a:r>
              <a:rPr lang="en-US" sz="2400" dirty="0">
                <a:solidFill>
                  <a:srgbClr val="6600CC"/>
                </a:solidFill>
              </a:rPr>
              <a:t>job/internship interviews</a:t>
            </a:r>
            <a:r>
              <a:rPr lang="en-US" sz="2400" dirty="0"/>
              <a:t>!</a:t>
            </a:r>
          </a:p>
        </p:txBody>
      </p:sp>
      <p:sp>
        <p:nvSpPr>
          <p:cNvPr id="9" name="Rectangle 8"/>
          <p:cNvSpPr/>
          <p:nvPr/>
        </p:nvSpPr>
        <p:spPr>
          <a:xfrm>
            <a:off x="192739" y="5923689"/>
            <a:ext cx="4988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Take the time to do it right!</a:t>
            </a:r>
          </a:p>
        </p:txBody>
      </p:sp>
    </p:spTree>
    <p:extLst>
      <p:ext uri="{BB962C8B-B14F-4D97-AF65-F5344CB8AC3E}">
        <p14:creationId xmlns:p14="http://schemas.microsoft.com/office/powerpoint/2010/main" val="37145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3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-158496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z="4000" dirty="0"/>
              <a:t>Letters </a:t>
            </a:r>
            <a:r>
              <a:rPr lang="en-US" sz="4000"/>
              <a:t>of Recommendation</a:t>
            </a:r>
            <a:endParaRPr lang="en-US" sz="4000" dirty="0"/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81000" y="1053145"/>
            <a:ext cx="838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If you want a letter of recommendation from me…</a:t>
            </a:r>
            <a:endParaRPr lang="en-US" dirty="0">
              <a:solidFill>
                <a:srgbClr val="6600C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66" y="1662557"/>
            <a:ext cx="5909625" cy="2653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60248" y="4497385"/>
            <a:ext cx="838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Be one of the </a:t>
            </a:r>
            <a:r>
              <a:rPr lang="en-US" sz="2000" dirty="0">
                <a:solidFill>
                  <a:srgbClr val="FF0000"/>
                </a:solidFill>
              </a:rPr>
              <a:t>top 3 students </a:t>
            </a:r>
            <a:r>
              <a:rPr lang="en-US" sz="2000" dirty="0"/>
              <a:t>in my class and </a:t>
            </a:r>
            <a:r>
              <a:rPr lang="en-US" sz="2000" dirty="0">
                <a:solidFill>
                  <a:srgbClr val="FF0000"/>
                </a:solidFill>
              </a:rPr>
              <a:t>GET TO KNOW ME</a:t>
            </a:r>
            <a:r>
              <a:rPr lang="en-US" sz="2000" dirty="0"/>
              <a:t>!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4095750" y="3905250"/>
            <a:ext cx="5715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0025" y="386237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</a:rPr>
              <a:t>5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60248" y="5090369"/>
            <a:ext cx="838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Oh, and by the way, </a:t>
            </a:r>
            <a:r>
              <a:rPr lang="en-US" sz="2000" dirty="0" err="1"/>
              <a:t>LoRs</a:t>
            </a:r>
            <a:r>
              <a:rPr lang="en-US" sz="2000" dirty="0"/>
              <a:t> from </a:t>
            </a:r>
            <a:r>
              <a:rPr lang="en-US" sz="2000" dirty="0">
                <a:solidFill>
                  <a:srgbClr val="FF0000"/>
                </a:solidFill>
              </a:rPr>
              <a:t>lower-division profs (like me)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actually </a:t>
            </a:r>
            <a:r>
              <a:rPr lang="en-US" sz="2000" dirty="0">
                <a:solidFill>
                  <a:srgbClr val="FF0000"/>
                </a:solidFill>
              </a:rPr>
              <a:t>hurt your chances </a:t>
            </a:r>
            <a:r>
              <a:rPr lang="en-US" sz="2000" dirty="0"/>
              <a:t>of getting into grad school.</a:t>
            </a:r>
            <a:endParaRPr lang="en-US" sz="110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81000" y="5930955"/>
            <a:ext cx="8534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If you want to increase your odds of getting into grad school, </a:t>
            </a:r>
            <a:br>
              <a:rPr lang="en-US" sz="2000" dirty="0"/>
            </a:br>
            <a:r>
              <a:rPr lang="en-US" sz="2000" dirty="0"/>
              <a:t>do </a:t>
            </a:r>
            <a:r>
              <a:rPr lang="en-US" sz="2000" dirty="0">
                <a:solidFill>
                  <a:srgbClr val="FF0000"/>
                </a:solidFill>
              </a:rPr>
              <a:t>research with an upper-div prof</a:t>
            </a:r>
            <a:r>
              <a:rPr lang="en-US" sz="2000" dirty="0"/>
              <a:t> and get a </a:t>
            </a:r>
            <a:r>
              <a:rPr lang="en-US" sz="2000" dirty="0" err="1"/>
              <a:t>LoR</a:t>
            </a:r>
            <a:r>
              <a:rPr lang="en-US" sz="2000" dirty="0"/>
              <a:t> from them!</a:t>
            </a:r>
          </a:p>
        </p:txBody>
      </p:sp>
    </p:spTree>
    <p:extLst>
      <p:ext uri="{BB962C8B-B14F-4D97-AF65-F5344CB8AC3E}">
        <p14:creationId xmlns:p14="http://schemas.microsoft.com/office/powerpoint/2010/main" val="222865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a fun game!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62" y="1309892"/>
            <a:ext cx="8328042" cy="456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780" y="6177673"/>
            <a:ext cx="8568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guy a </a:t>
            </a:r>
            <a:r>
              <a:rPr lang="en-US" dirty="0">
                <a:solidFill>
                  <a:srgbClr val="0070C0"/>
                </a:solidFill>
              </a:rPr>
              <a:t>programming language inventor</a:t>
            </a:r>
            <a:r>
              <a:rPr lang="en-US" dirty="0"/>
              <a:t>… or a </a:t>
            </a:r>
            <a:r>
              <a:rPr lang="en-US" dirty="0">
                <a:solidFill>
                  <a:srgbClr val="FF0000"/>
                </a:solidFill>
              </a:rPr>
              <a:t>SERIAL KILLER?!?!</a:t>
            </a:r>
          </a:p>
        </p:txBody>
      </p:sp>
    </p:spTree>
    <p:extLst>
      <p:ext uri="{BB962C8B-B14F-4D97-AF65-F5344CB8AC3E}">
        <p14:creationId xmlns:p14="http://schemas.microsoft.com/office/powerpoint/2010/main" val="706473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1049226" y="464119"/>
            <a:ext cx="70487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600" dirty="0"/>
              <a:t>Alright… </a:t>
            </a:r>
            <a:r>
              <a:rPr lang="en-US" sz="3600" dirty="0">
                <a:solidFill>
                  <a:srgbClr val="800000"/>
                </a:solidFill>
              </a:rPr>
              <a:t>Enough administration!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55859" y="1503215"/>
            <a:ext cx="36631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/>
              <a:t>Let’s learn about…</a:t>
            </a:r>
            <a:endParaRPr lang="en-US" sz="3200" dirty="0">
              <a:solidFill>
                <a:srgbClr val="8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76099" y="2644136"/>
            <a:ext cx="3588299" cy="3272614"/>
            <a:chOff x="1497341" y="3797998"/>
            <a:chExt cx="2953053" cy="24554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023" y="4317733"/>
              <a:ext cx="2063689" cy="1935740"/>
            </a:xfrm>
            <a:prstGeom prst="rect">
              <a:avLst/>
            </a:prstGeom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497341" y="3797998"/>
              <a:ext cx="29530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Data Structures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4946" y="2644136"/>
            <a:ext cx="3088633" cy="3919064"/>
            <a:chOff x="5563498" y="3807051"/>
            <a:chExt cx="2541844" cy="2940511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075620" y="3807051"/>
              <a:ext cx="20297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Algorithms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563498" y="4042462"/>
              <a:ext cx="2541844" cy="2705100"/>
              <a:chOff x="5611091" y="4042462"/>
              <a:chExt cx="2541844" cy="27051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193"/>
              <a:stretch/>
            </p:blipFill>
            <p:spPr>
              <a:xfrm>
                <a:off x="6075620" y="4042462"/>
                <a:ext cx="2077315" cy="27051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611091" y="4558145"/>
                <a:ext cx="831273" cy="836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What is an Algorithm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3850" y="933450"/>
            <a:ext cx="8001000" cy="993775"/>
            <a:chOff x="192" y="690"/>
            <a:chExt cx="5040" cy="626"/>
          </a:xfrm>
        </p:grpSpPr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An </a:t>
              </a:r>
              <a:r>
                <a:rPr lang="en-US" sz="2800" dirty="0">
                  <a:solidFill>
                    <a:srgbClr val="008080"/>
                  </a:solidFill>
                  <a:cs typeface="Courier New" pitchFamily="49" charset="0"/>
                </a:rPr>
                <a:t>algorithm</a:t>
              </a:r>
              <a:r>
                <a:rPr lang="en-US" sz="2800" dirty="0">
                  <a:cs typeface="Courier New" pitchFamily="49" charset="0"/>
                </a:rPr>
                <a:t> is a set of </a:t>
              </a: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instructions/steps  </a:t>
              </a:r>
              <a:b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</a:b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      </a:t>
              </a:r>
              <a:r>
                <a:rPr lang="en-US" sz="2800" dirty="0">
                  <a:cs typeface="Courier New" pitchFamily="49" charset="0"/>
                </a:rPr>
                <a:t>that solves a particular problem. </a:t>
              </a:r>
              <a:endParaRPr lang="en-US" sz="2800" dirty="0"/>
            </a:p>
          </p:txBody>
        </p:sp>
        <p:pic>
          <p:nvPicPr>
            <p:cNvPr id="2253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949450" y="235426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operates </a:t>
            </a:r>
            <a:br>
              <a:rPr lang="en-US" sz="2400"/>
            </a:br>
            <a:r>
              <a:rPr lang="en-US" sz="2400"/>
              <a:t>on </a:t>
            </a:r>
            <a:r>
              <a:rPr lang="en-US" sz="2400">
                <a:solidFill>
                  <a:srgbClr val="6600CC"/>
                </a:solidFill>
              </a:rPr>
              <a:t>input data.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19388" y="3503613"/>
            <a:ext cx="424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produces </a:t>
            </a:r>
            <a:br>
              <a:rPr lang="en-US" sz="2400"/>
            </a:br>
            <a:r>
              <a:rPr lang="en-US" sz="2400"/>
              <a:t>an </a:t>
            </a:r>
            <a:r>
              <a:rPr lang="en-US" sz="2400">
                <a:solidFill>
                  <a:srgbClr val="6600CC"/>
                </a:solidFill>
              </a:rPr>
              <a:t>output result</a:t>
            </a:r>
            <a:r>
              <a:rPr lang="en-US" sz="2400"/>
              <a:t>.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-517525" y="45704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how long it takes to run</a:t>
            </a:r>
            <a:r>
              <a:rPr lang="en-US" sz="2400"/>
              <a:t> on a particular input.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8300" y="57769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the quality of its results.</a:t>
            </a:r>
            <a:endParaRPr lang="en-US" sz="2400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193925"/>
            <a:ext cx="1238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45" name="WordArt 17"/>
          <p:cNvSpPr>
            <a:spLocks noChangeArrowheads="1" noChangeShapeType="1" noTextEdit="1"/>
          </p:cNvSpPr>
          <p:nvPr/>
        </p:nvSpPr>
        <p:spPr bwMode="auto">
          <a:xfrm>
            <a:off x="2246313" y="3441700"/>
            <a:ext cx="582612" cy="10080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049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42</a:t>
            </a:r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4232275"/>
            <a:ext cx="146367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5535613"/>
            <a:ext cx="132873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8" grpId="0"/>
      <p:bldP spid="22540" grpId="0"/>
      <p:bldP spid="22541" grpId="0"/>
      <p:bldP spid="225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200"/>
              <a:t>Algorithm Comparison</a:t>
            </a:r>
            <a:br>
              <a:rPr lang="en-US" sz="3200"/>
            </a:br>
            <a:r>
              <a:rPr lang="en-US" sz="3200">
                <a:solidFill>
                  <a:srgbClr val="6600CC"/>
                </a:solidFill>
              </a:rPr>
              <a:t>“Guess My Word”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812800" y="149225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say you’re building a word guessing game.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57263" y="2308225"/>
            <a:ext cx="34829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The user secretly picks a random word from the dictionary.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732213" y="4086225"/>
            <a:ext cx="47545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program then must figure out what word the user picked.</a:t>
            </a:r>
          </a:p>
        </p:txBody>
      </p:sp>
      <p:sp>
        <p:nvSpPr>
          <p:cNvPr id="134152" name="WordArt 8"/>
          <p:cNvSpPr>
            <a:spLocks noChangeArrowheads="1" noChangeShapeType="1" noTextEdit="1"/>
          </p:cNvSpPr>
          <p:nvPr/>
        </p:nvSpPr>
        <p:spPr bwMode="auto">
          <a:xfrm>
            <a:off x="5002213" y="2597150"/>
            <a:ext cx="215265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ichthyology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273175" y="5818188"/>
            <a:ext cx="652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consider </a:t>
            </a:r>
            <a:r>
              <a:rPr lang="en-US" sz="2400" dirty="0">
                <a:solidFill>
                  <a:srgbClr val="FF0000"/>
                </a:solidFill>
              </a:rPr>
              <a:t>two </a:t>
            </a:r>
            <a:r>
              <a:rPr lang="en-US" sz="2400" dirty="0"/>
              <a:t>different algorithms…</a:t>
            </a: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578225"/>
            <a:ext cx="18224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001838"/>
            <a:ext cx="210185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0" grpId="0"/>
      <p:bldP spid="134152" grpId="0" animBg="1"/>
      <p:bldP spid="134152" grpId="1" animBg="1"/>
      <p:bldP spid="1341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4300"/>
            <a:ext cx="7772400" cy="1143000"/>
          </a:xfrm>
        </p:spPr>
        <p:txBody>
          <a:bodyPr/>
          <a:lstStyle/>
          <a:p>
            <a:r>
              <a:rPr lang="en-US"/>
              <a:t>Pick a # between 1 - 60</a:t>
            </a:r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879475" y="4379913"/>
            <a:ext cx="3206750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/>
              <a:t>32 37 42 47 52 57</a:t>
            </a:r>
          </a:p>
          <a:p>
            <a:r>
              <a:rPr lang="en-US" sz="2400" b="1"/>
              <a:t>33 38 43 48 53 58</a:t>
            </a:r>
          </a:p>
          <a:p>
            <a:r>
              <a:rPr lang="en-US" sz="2400" b="1"/>
              <a:t>34 39 44 49 54 59</a:t>
            </a:r>
          </a:p>
          <a:p>
            <a:r>
              <a:rPr lang="en-US" sz="2400" b="1"/>
              <a:t>35 40 45 50 55 60</a:t>
            </a:r>
          </a:p>
          <a:p>
            <a:r>
              <a:rPr lang="en-US" sz="2400" b="1"/>
              <a:t>36 41 46 51 56  *</a:t>
            </a:r>
          </a:p>
        </p:txBody>
      </p:sp>
      <p:sp>
        <p:nvSpPr>
          <p:cNvPr id="130054" name="Rectangle 6"/>
          <p:cNvSpPr>
            <a:spLocks noChangeArrowheads="1"/>
          </p:cNvSpPr>
          <p:nvPr/>
        </p:nvSpPr>
        <p:spPr bwMode="auto">
          <a:xfrm>
            <a:off x="4805363" y="4278313"/>
            <a:ext cx="3128962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1 11 21 31 41 51</a:t>
            </a:r>
          </a:p>
          <a:p>
            <a:r>
              <a:rPr lang="en-US" sz="2400" b="1" dirty="0"/>
              <a:t> 3 13 23 33 43 53</a:t>
            </a:r>
          </a:p>
          <a:p>
            <a:r>
              <a:rPr lang="en-US" sz="2400" b="1" dirty="0"/>
              <a:t> 5 15 25 35 45 55</a:t>
            </a:r>
          </a:p>
          <a:p>
            <a:r>
              <a:rPr lang="en-US" sz="2400" b="1" dirty="0"/>
              <a:t> 7 17 27 37 47 57</a:t>
            </a:r>
          </a:p>
          <a:p>
            <a:r>
              <a:rPr lang="en-US" sz="2400" b="1" dirty="0"/>
              <a:t> 9 19 29 39 49 59</a:t>
            </a:r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1739900" y="2039938"/>
            <a:ext cx="3119438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2 11 22 31 42 51</a:t>
            </a:r>
          </a:p>
          <a:p>
            <a:r>
              <a:rPr lang="en-US" sz="2400" b="1" dirty="0"/>
              <a:t> 3 14 23 34 43 54</a:t>
            </a:r>
          </a:p>
          <a:p>
            <a:r>
              <a:rPr lang="en-US" sz="2400" b="1" dirty="0"/>
              <a:t> 6 15 26 35 46 55</a:t>
            </a:r>
          </a:p>
          <a:p>
            <a:r>
              <a:rPr lang="en-US" sz="2400" b="1" dirty="0"/>
              <a:t> 7 18 27 38 47 58</a:t>
            </a:r>
          </a:p>
          <a:p>
            <a:r>
              <a:rPr lang="en-US" sz="2400" b="1" dirty="0"/>
              <a:t>10 19 30 39 50 59</a:t>
            </a:r>
          </a:p>
        </p:txBody>
      </p:sp>
      <p:sp>
        <p:nvSpPr>
          <p:cNvPr id="130056" name="Rectangle 8"/>
          <p:cNvSpPr>
            <a:spLocks noChangeArrowheads="1"/>
          </p:cNvSpPr>
          <p:nvPr/>
        </p:nvSpPr>
        <p:spPr bwMode="auto">
          <a:xfrm>
            <a:off x="5700713" y="892175"/>
            <a:ext cx="3173412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4 13 22 31 44 53</a:t>
            </a:r>
          </a:p>
          <a:p>
            <a:r>
              <a:rPr lang="en-US" sz="2400" b="1" dirty="0"/>
              <a:t> 5 14 23 36 45 54</a:t>
            </a:r>
          </a:p>
          <a:p>
            <a:r>
              <a:rPr lang="en-US" sz="2400" b="1" dirty="0"/>
              <a:t> 6 15 28 37 46 55</a:t>
            </a:r>
          </a:p>
          <a:p>
            <a:r>
              <a:rPr lang="en-US" sz="2400" b="1" dirty="0"/>
              <a:t> 7 20 29 38 47 60</a:t>
            </a:r>
          </a:p>
          <a:p>
            <a:r>
              <a:rPr lang="en-US" sz="2400" b="1" dirty="0"/>
              <a:t>12 21 30 39 52  *</a:t>
            </a:r>
          </a:p>
        </p:txBody>
      </p:sp>
      <p:sp>
        <p:nvSpPr>
          <p:cNvPr id="130057" name="Rectangle 9"/>
          <p:cNvSpPr>
            <a:spLocks noChangeArrowheads="1"/>
          </p:cNvSpPr>
          <p:nvPr/>
        </p:nvSpPr>
        <p:spPr bwMode="auto">
          <a:xfrm>
            <a:off x="5154613" y="2998788"/>
            <a:ext cx="3181350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8 13 26 31 44 57</a:t>
            </a:r>
          </a:p>
          <a:p>
            <a:r>
              <a:rPr lang="en-US" sz="2400" b="1" dirty="0"/>
              <a:t> 9 14 27 40 45 58</a:t>
            </a:r>
          </a:p>
          <a:p>
            <a:r>
              <a:rPr lang="en-US" sz="2400" b="1" dirty="0"/>
              <a:t>10 15 28 41 46 59</a:t>
            </a:r>
          </a:p>
          <a:p>
            <a:r>
              <a:rPr lang="en-US" sz="2400" b="1" dirty="0"/>
              <a:t>11 24 29 42 47 60</a:t>
            </a:r>
          </a:p>
          <a:p>
            <a:r>
              <a:rPr lang="en-US" sz="2400" b="1" dirty="0"/>
              <a:t>12 25 30 43 56  *</a:t>
            </a:r>
          </a:p>
        </p:txBody>
      </p:sp>
      <p:sp>
        <p:nvSpPr>
          <p:cNvPr id="130058" name="Rectangle 10"/>
          <p:cNvSpPr>
            <a:spLocks noChangeArrowheads="1"/>
          </p:cNvSpPr>
          <p:nvPr/>
        </p:nvSpPr>
        <p:spPr bwMode="auto">
          <a:xfrm>
            <a:off x="250825" y="857250"/>
            <a:ext cx="3190875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 dirty="0"/>
              <a:t>16 21 26 31 52 57</a:t>
            </a:r>
          </a:p>
          <a:p>
            <a:r>
              <a:rPr lang="en-US" sz="2400" b="1" dirty="0"/>
              <a:t>17 22 27 48 53 58</a:t>
            </a:r>
          </a:p>
          <a:p>
            <a:r>
              <a:rPr lang="en-US" sz="2400" b="1" dirty="0"/>
              <a:t>18 23 28 49 54 59</a:t>
            </a:r>
          </a:p>
          <a:p>
            <a:r>
              <a:rPr lang="en-US" sz="2400" b="1" dirty="0"/>
              <a:t>19 24 29 50 55 60</a:t>
            </a:r>
          </a:p>
          <a:p>
            <a:r>
              <a:rPr lang="en-US" sz="2400" b="1" dirty="0"/>
              <a:t>20 25 30 51 56  *</a:t>
            </a:r>
          </a:p>
        </p:txBody>
      </p:sp>
      <p:sp>
        <p:nvSpPr>
          <p:cNvPr id="130059" name="Rectangle 11"/>
          <p:cNvSpPr>
            <a:spLocks noChangeArrowheads="1"/>
          </p:cNvSpPr>
          <p:nvPr/>
        </p:nvSpPr>
        <p:spPr bwMode="auto">
          <a:xfrm>
            <a:off x="850900" y="137318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4400">
                <a:solidFill>
                  <a:schemeClr val="tx2"/>
                </a:solidFill>
              </a:rPr>
              <a:t>Your number is…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 animBg="1"/>
      <p:bldP spid="130053" grpId="1" animBg="1"/>
      <p:bldP spid="130054" grpId="0" animBg="1"/>
      <p:bldP spid="130054" grpId="1" animBg="1"/>
      <p:bldP spid="130055" grpId="0" animBg="1"/>
      <p:bldP spid="130055" grpId="1" animBg="1"/>
      <p:bldP spid="130056" grpId="0" animBg="1"/>
      <p:bldP spid="130056" grpId="1" animBg="1"/>
      <p:bldP spid="130057" grpId="0" animBg="1"/>
      <p:bldP spid="130057" grpId="1" animBg="1"/>
      <p:bldP spid="130058" grpId="0" animBg="1"/>
      <p:bldP spid="130058" grpId="1" animBg="1"/>
      <p:bldP spid="1300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585788" y="1268413"/>
            <a:ext cx="80137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try a simple algorithm: We’ll </a:t>
            </a:r>
            <a:r>
              <a:rPr lang="en-US" sz="2400" dirty="0">
                <a:solidFill>
                  <a:srgbClr val="6600CC"/>
                </a:solidFill>
              </a:rPr>
              <a:t>search linearly from top to bottom</a:t>
            </a:r>
            <a:r>
              <a:rPr lang="en-US" sz="2400" dirty="0"/>
              <a:t> and ask the user about each word: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938213" y="2235188"/>
            <a:ext cx="764222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000" dirty="0"/>
          </a:p>
          <a:p>
            <a:r>
              <a:rPr lang="en-US" sz="2400" dirty="0">
                <a:solidFill>
                  <a:srgbClr val="003399"/>
                </a:solidFill>
              </a:rPr>
              <a:t>    j = 0	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While I haven’t guessed the user’s word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</a:t>
            </a:r>
            <a:r>
              <a:rPr lang="en-US" sz="1800" dirty="0">
                <a:solidFill>
                  <a:srgbClr val="003399"/>
                </a:solidFill>
              </a:rPr>
              <a:t>{</a:t>
            </a:r>
            <a:endParaRPr lang="en-US" sz="2800" dirty="0">
              <a:solidFill>
                <a:srgbClr val="003399"/>
              </a:solidFill>
            </a:endParaRPr>
          </a:p>
          <a:p>
            <a:r>
              <a:rPr lang="en-US" sz="2400" dirty="0">
                <a:solidFill>
                  <a:srgbClr val="003399"/>
                </a:solidFill>
              </a:rPr>
              <a:t>        Select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from the dictionary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Ask the user if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is the word they picked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j = j + 1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</a:t>
            </a:r>
            <a:r>
              <a:rPr lang="en-US" sz="1800" dirty="0">
                <a:solidFill>
                  <a:srgbClr val="003399"/>
                </a:solidFill>
              </a:rPr>
              <a:t>}</a:t>
            </a:r>
            <a:endParaRPr lang="en-US" sz="2400" dirty="0">
              <a:solidFill>
                <a:srgbClr val="003399"/>
              </a:solidFill>
            </a:endParaRP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949325" y="537427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531813" y="5359675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#1: </a:t>
            </a:r>
            <a:r>
              <a:rPr lang="en-US" sz="3600" dirty="0">
                <a:solidFill>
                  <a:srgbClr val="6600CC"/>
                </a:solidFill>
              </a:rPr>
              <a:t>Linear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  <p:bldP spid="138244" grpId="0" build="p"/>
      <p:bldP spid="138245" grpId="0"/>
      <p:bldP spid="138245" grpId="1"/>
      <p:bldP spid="1382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820738" y="881643"/>
            <a:ext cx="76422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Alright, for our second strategy let’s try a more intelligent approach called </a:t>
            </a:r>
            <a:r>
              <a:rPr lang="en-US" sz="2400" dirty="0">
                <a:solidFill>
                  <a:srgbClr val="6600CC"/>
                </a:solidFill>
              </a:rPr>
              <a:t>binary search</a:t>
            </a:r>
            <a:r>
              <a:rPr lang="en-US" sz="2400" dirty="0"/>
              <a:t>: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671737" y="1826418"/>
            <a:ext cx="8205788" cy="392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900" dirty="0"/>
          </a:p>
          <a:p>
            <a:r>
              <a:rPr lang="en-US" dirty="0">
                <a:solidFill>
                  <a:srgbClr val="003399"/>
                </a:solidFill>
              </a:rPr>
              <a:t>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The entire dictionary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3399"/>
                </a:solidFill>
              </a:rPr>
              <a:t>While I haven’t guessed the user’s word</a:t>
            </a:r>
          </a:p>
          <a:p>
            <a:r>
              <a:rPr lang="en-US" sz="1400" dirty="0">
                <a:solidFill>
                  <a:srgbClr val="003399"/>
                </a:solidFill>
              </a:rPr>
              <a:t>      {</a:t>
            </a:r>
          </a:p>
          <a:p>
            <a:r>
              <a:rPr lang="en-US" dirty="0">
                <a:solidFill>
                  <a:srgbClr val="003399"/>
                </a:solidFill>
              </a:rPr>
              <a:t>         Pick the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003399"/>
                </a:solidFill>
              </a:rPr>
              <a:t> in the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Ask the user: </a:t>
            </a:r>
            <a:r>
              <a:rPr lang="en-US" dirty="0">
                <a:solidFill>
                  <a:srgbClr val="FF0000"/>
                </a:solidFill>
              </a:rPr>
              <a:t>“Is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FF0000"/>
                </a:solidFill>
              </a:rPr>
              <a:t> your word?”</a:t>
            </a:r>
          </a:p>
          <a:p>
            <a:r>
              <a:rPr lang="en-US" dirty="0">
                <a:solidFill>
                  <a:srgbClr val="003399"/>
                </a:solidFill>
              </a:rPr>
              <a:t>         If so, you’re done! </a:t>
            </a:r>
            <a:r>
              <a:rPr lang="en-US" dirty="0" err="1">
                <a:solidFill>
                  <a:srgbClr val="003399"/>
                </a:solidFill>
              </a:rPr>
              <a:t>Woohoo</a:t>
            </a:r>
            <a:r>
              <a:rPr lang="en-US" dirty="0">
                <a:solidFill>
                  <a:srgbClr val="003399"/>
                </a:solidFill>
              </a:rPr>
              <a:t>!</a:t>
            </a:r>
          </a:p>
          <a:p>
            <a:r>
              <a:rPr lang="en-US" dirty="0">
                <a:solidFill>
                  <a:srgbClr val="003399"/>
                </a:solidFill>
              </a:rPr>
              <a:t>         If not, ask: </a:t>
            </a:r>
            <a:r>
              <a:rPr lang="en-US" dirty="0">
                <a:solidFill>
                  <a:srgbClr val="FF0000"/>
                </a:solidFill>
              </a:rPr>
              <a:t>“Does your word come before or after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FF0000"/>
                </a:solidFill>
              </a:rPr>
              <a:t>?”</a:t>
            </a: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before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first ½ of the current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after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second ½ of the current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</a:t>
            </a:r>
            <a:r>
              <a:rPr lang="en-US" sz="1400" dirty="0">
                <a:solidFill>
                  <a:srgbClr val="003399"/>
                </a:solidFill>
              </a:rPr>
              <a:t>   }</a:t>
            </a: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531813" y="5888760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003399"/>
                </a:solidFill>
              </a:rPr>
              <a:t>Question: </a:t>
            </a:r>
            <a:r>
              <a:rPr lang="en-US" sz="2400" dirty="0"/>
              <a:t>If there are </a:t>
            </a:r>
            <a:r>
              <a:rPr lang="en-US" sz="2400" dirty="0">
                <a:solidFill>
                  <a:srgbClr val="FF0000"/>
                </a:solidFill>
              </a:rPr>
              <a:t>N total words</a:t>
            </a:r>
            <a:r>
              <a:rPr lang="en-US" sz="2400" dirty="0"/>
              <a:t> in our dictionary, on average, how many guesses will our algorithm require?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958850" y="602371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#2: </a:t>
            </a:r>
            <a:r>
              <a:rPr lang="en-US" sz="3600" dirty="0">
                <a:solidFill>
                  <a:srgbClr val="6600CC"/>
                </a:solidFill>
              </a:rPr>
              <a:t>Binary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0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140292" grpId="0" uiExpand="1" build="p"/>
      <p:bldP spid="140298" grpId="0"/>
      <p:bldP spid="140299" grpId="0"/>
      <p:bldP spid="14029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sz="3600" dirty="0"/>
              <a:t>Binary Search: How Many Guesses?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5913" y="1704975"/>
            <a:ext cx="3025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the worst case, we must keep halving our search area until it contains just a single word – our word!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730375" y="966788"/>
            <a:ext cx="5513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 keep on dividing our search area in half until we finally arrive at our word.</a:t>
            </a:r>
          </a:p>
        </p:txBody>
      </p:sp>
      <p:pic>
        <p:nvPicPr>
          <p:cNvPr id="142371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992313"/>
            <a:ext cx="5378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72" name="Rectangle 36"/>
          <p:cNvSpPr>
            <a:spLocks noChangeArrowheads="1"/>
          </p:cNvSpPr>
          <p:nvPr/>
        </p:nvSpPr>
        <p:spPr bwMode="auto">
          <a:xfrm>
            <a:off x="6345238" y="1809750"/>
            <a:ext cx="2798762" cy="4914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3446463" y="1627188"/>
            <a:ext cx="1639887" cy="5022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Rectangle 38"/>
          <p:cNvSpPr>
            <a:spLocks noChangeArrowheads="1"/>
          </p:cNvSpPr>
          <p:nvPr/>
        </p:nvSpPr>
        <p:spPr bwMode="auto">
          <a:xfrm>
            <a:off x="4975225" y="4025900"/>
            <a:ext cx="1639888" cy="262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4927600" y="1654175"/>
            <a:ext cx="1639888" cy="144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Rectangle 40"/>
          <p:cNvSpPr>
            <a:spLocks noChangeArrowheads="1"/>
          </p:cNvSpPr>
          <p:nvPr/>
        </p:nvSpPr>
        <p:spPr bwMode="auto">
          <a:xfrm>
            <a:off x="4935538" y="3598863"/>
            <a:ext cx="1639887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916488" y="28733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Rectangle 42"/>
          <p:cNvSpPr>
            <a:spLocks noChangeArrowheads="1"/>
          </p:cNvSpPr>
          <p:nvPr/>
        </p:nvSpPr>
        <p:spPr bwMode="auto">
          <a:xfrm>
            <a:off x="4951413" y="34067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585913" y="43545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235200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797175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465513" y="43513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4986338" y="4348163"/>
            <a:ext cx="323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It would take 4 steps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947738" y="43545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373063" y="4987411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Ok, what if our dictionary had </a:t>
            </a:r>
            <a:r>
              <a:rPr lang="en-US" dirty="0">
                <a:solidFill>
                  <a:srgbClr val="6600CC"/>
                </a:solidFill>
              </a:rPr>
              <a:t>N=131,072 </a:t>
            </a:r>
            <a:r>
              <a:rPr lang="en-US" dirty="0"/>
              <a:t>words?</a:t>
            </a:r>
          </a:p>
        </p:txBody>
      </p:sp>
      <p:sp>
        <p:nvSpPr>
          <p:cNvPr id="142354" name="Text Box 18"/>
          <p:cNvSpPr txBox="1">
            <a:spLocks noChangeArrowheads="1"/>
          </p:cNvSpPr>
          <p:nvPr/>
        </p:nvSpPr>
        <p:spPr bwMode="auto">
          <a:xfrm>
            <a:off x="553233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512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6001658" y="5491699"/>
            <a:ext cx="60785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256</a:t>
            </a: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646629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128</a:t>
            </a: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6928472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64</a:t>
            </a: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2376658" y="5873755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It would take just 17 steps!!! WOW!</a:t>
            </a: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4951526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1024</a:t>
            </a:r>
          </a:p>
        </p:txBody>
      </p:sp>
      <p:sp>
        <p:nvSpPr>
          <p:cNvPr id="142360" name="Text Box 24"/>
          <p:cNvSpPr txBox="1">
            <a:spLocks noChangeArrowheads="1"/>
          </p:cNvSpPr>
          <p:nvPr/>
        </p:nvSpPr>
        <p:spPr bwMode="auto">
          <a:xfrm>
            <a:off x="432869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2048</a:t>
            </a:r>
          </a:p>
        </p:txBody>
      </p:sp>
      <p:sp>
        <p:nvSpPr>
          <p:cNvPr id="142361" name="Text Box 25"/>
          <p:cNvSpPr txBox="1">
            <a:spLocks noChangeArrowheads="1"/>
          </p:cNvSpPr>
          <p:nvPr/>
        </p:nvSpPr>
        <p:spPr bwMode="auto">
          <a:xfrm>
            <a:off x="372591" y="6333524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Can we come up with a general formula to determine the # of steps?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50838" y="3463925"/>
            <a:ext cx="8428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If our dictionary had </a:t>
            </a:r>
            <a:r>
              <a:rPr lang="en-US" dirty="0">
                <a:solidFill>
                  <a:srgbClr val="6600CC"/>
                </a:solidFill>
              </a:rPr>
              <a:t>N=16</a:t>
            </a:r>
            <a:r>
              <a:rPr lang="en-US" dirty="0"/>
              <a:t> words, how many times would we </a:t>
            </a:r>
            <a:br>
              <a:rPr lang="en-US" dirty="0"/>
            </a:br>
            <a:r>
              <a:rPr lang="en-US" dirty="0"/>
              <a:t>need to halve it until we have just one word left?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787996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8143199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40159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718087" y="5491699"/>
            <a:ext cx="288862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578916" y="5491699"/>
            <a:ext cx="429926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253047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639006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32768</a:t>
            </a: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399277" y="5491699"/>
            <a:ext cx="85311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16384</a:t>
            </a: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3119350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8192</a:t>
            </a: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372027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4096</a:t>
            </a: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856369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65536</a:t>
            </a: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20902" y="5491699"/>
            <a:ext cx="95731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131072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1" grpId="0"/>
      <p:bldP spid="142372" grpId="0" animBg="1"/>
      <p:bldP spid="142373" grpId="0" animBg="1"/>
      <p:bldP spid="142374" grpId="0" animBg="1"/>
      <p:bldP spid="142375" grpId="0" animBg="1"/>
      <p:bldP spid="142376" grpId="0" animBg="1"/>
      <p:bldP spid="142377" grpId="0" animBg="1"/>
      <p:bldP spid="142378" grpId="0" animBg="1"/>
      <p:bldP spid="142345" grpId="0"/>
      <p:bldP spid="142346" grpId="0"/>
      <p:bldP spid="142347" grpId="0"/>
      <p:bldP spid="142348" grpId="0"/>
      <p:bldP spid="142351" grpId="0"/>
      <p:bldP spid="142352" grpId="0"/>
      <p:bldP spid="142353" grpId="0"/>
      <p:bldP spid="142354" grpId="0"/>
      <p:bldP spid="142355" grpId="0"/>
      <p:bldP spid="142356" grpId="0"/>
      <p:bldP spid="142357" grpId="0"/>
      <p:bldP spid="142358" grpId="0"/>
      <p:bldP spid="142359" grpId="0"/>
      <p:bldP spid="142360" grpId="0"/>
      <p:bldP spid="142361" grpId="0"/>
      <p:bldP spid="14234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52400"/>
            <a:ext cx="8348662" cy="1143000"/>
          </a:xfrm>
        </p:spPr>
        <p:txBody>
          <a:bodyPr/>
          <a:lstStyle/>
          <a:p>
            <a:r>
              <a:rPr lang="en-US" sz="3200" dirty="0"/>
              <a:t>Binary Search: Estimating the # of Steps</a:t>
            </a: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820738" y="148748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Well, if you remember your math…</a:t>
            </a: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395288" y="2381250"/>
            <a:ext cx="83486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 know that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is equal to the number of times you can divide </a:t>
            </a:r>
            <a:r>
              <a:rPr lang="en-US" sz="2400">
                <a:solidFill>
                  <a:srgbClr val="6600CC"/>
                </a:solidFill>
              </a:rPr>
              <a:t>N</a:t>
            </a:r>
            <a:r>
              <a:rPr lang="en-US" sz="2400"/>
              <a:t> by </a:t>
            </a:r>
            <a:r>
              <a:rPr lang="en-US" sz="2400">
                <a:solidFill>
                  <a:srgbClr val="6600CC"/>
                </a:solidFill>
              </a:rPr>
              <a:t>2</a:t>
            </a:r>
            <a:r>
              <a:rPr lang="en-US" sz="2400"/>
              <a:t> before you reach a value of 1.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465138" y="35956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(8)</a:t>
            </a:r>
            <a:r>
              <a:rPr lang="en-US" sz="2400"/>
              <a:t> = 3, since 8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</a:t>
            </a:r>
            <a:endParaRPr lang="en-US" sz="2400"/>
          </a:p>
        </p:txBody>
      </p: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500063" y="5753100"/>
            <a:ext cx="8121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no matter what word the user picks, we can find it in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steps for a dictionary with N words!</a:t>
            </a: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554038" y="4244975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log</a:t>
            </a:r>
            <a:r>
              <a:rPr lang="en-US" sz="2400" baseline="-25000" dirty="0">
                <a:solidFill>
                  <a:srgbClr val="6600CC"/>
                </a:solidFill>
              </a:rPr>
              <a:t>2</a:t>
            </a:r>
            <a:r>
              <a:rPr lang="en-US" sz="2400" dirty="0">
                <a:solidFill>
                  <a:srgbClr val="6600CC"/>
                </a:solidFill>
              </a:rPr>
              <a:t>(64)</a:t>
            </a:r>
            <a:r>
              <a:rPr lang="en-US" sz="2400" dirty="0"/>
              <a:t> = 6, since 64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32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16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/>
              <a:t>8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4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2 </a:t>
            </a:r>
            <a:r>
              <a:rPr lang="en-US" sz="2400" dirty="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 dirty="0">
                <a:sym typeface="Wingdings" pitchFamily="2" charset="2"/>
              </a:rPr>
              <a:t> 1</a:t>
            </a:r>
            <a:endParaRPr lang="en-US" sz="2400" dirty="0"/>
          </a:p>
        </p:txBody>
      </p:sp>
      <p:sp>
        <p:nvSpPr>
          <p:cNvPr id="144394" name="Text Box 10"/>
          <p:cNvSpPr txBox="1">
            <a:spLocks noChangeArrowheads="1"/>
          </p:cNvSpPr>
          <p:nvPr/>
        </p:nvSpPr>
        <p:spPr bwMode="auto">
          <a:xfrm>
            <a:off x="552450" y="50307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(1 billion)</a:t>
            </a:r>
            <a:r>
              <a:rPr lang="en-US" sz="2400"/>
              <a:t> = </a:t>
            </a:r>
            <a:r>
              <a:rPr lang="en-US" sz="2400">
                <a:solidFill>
                  <a:srgbClr val="006666"/>
                </a:solidFill>
              </a:rPr>
              <a:t>?</a:t>
            </a:r>
            <a:r>
              <a:rPr lang="en-US" sz="2400"/>
              <a:t>   1B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500M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250M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/>
              <a:t>125M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…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144388" grpId="0"/>
      <p:bldP spid="144389" grpId="0"/>
      <p:bldP spid="144391" grpId="0"/>
      <p:bldP spid="144392" grpId="0"/>
      <p:bldP spid="14439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Wow! That’s Significant!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986972" y="1524902"/>
            <a:ext cx="7112002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Our </a:t>
            </a:r>
            <a:r>
              <a:rPr lang="en-US" sz="2400" dirty="0">
                <a:solidFill>
                  <a:srgbClr val="6600CC"/>
                </a:solidFill>
              </a:rPr>
              <a:t>linear search algorithm</a:t>
            </a:r>
            <a:r>
              <a:rPr lang="en-US" sz="2400" dirty="0"/>
              <a:t> requires </a:t>
            </a:r>
            <a:r>
              <a:rPr lang="en-US" sz="2400" dirty="0">
                <a:solidFill>
                  <a:srgbClr val="6600CC"/>
                </a:solidFill>
              </a:rPr>
              <a:t>N/2 steps</a:t>
            </a:r>
            <a:r>
              <a:rPr lang="en-US" sz="2400" dirty="0"/>
              <a:t>, on average, to guess the user’s secret word.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(~50,000 steps</a:t>
            </a:r>
            <a:r>
              <a:rPr lang="en-US" dirty="0">
                <a:solidFill>
                  <a:srgbClr val="006666"/>
                </a:solidFill>
              </a:rPr>
              <a:t> for a dictionary with 100,000 words)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754744" y="3258686"/>
            <a:ext cx="777965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But our </a:t>
            </a:r>
            <a:r>
              <a:rPr lang="en-US" sz="2400" dirty="0">
                <a:solidFill>
                  <a:srgbClr val="6600CC"/>
                </a:solidFill>
              </a:rPr>
              <a:t>binary search algorithm</a:t>
            </a:r>
            <a:r>
              <a:rPr lang="en-US" sz="2400" dirty="0"/>
              <a:t> only requires </a:t>
            </a:r>
            <a:r>
              <a:rPr lang="en-US" sz="2400" dirty="0">
                <a:solidFill>
                  <a:srgbClr val="6600CC"/>
                </a:solidFill>
              </a:rPr>
              <a:t>log</a:t>
            </a:r>
            <a:r>
              <a:rPr lang="en-US" sz="2400" baseline="-25000" dirty="0">
                <a:solidFill>
                  <a:srgbClr val="6600CC"/>
                </a:solidFill>
              </a:rPr>
              <a:t>2</a:t>
            </a:r>
            <a:r>
              <a:rPr lang="en-US" sz="2400" dirty="0">
                <a:solidFill>
                  <a:srgbClr val="6600CC"/>
                </a:solidFill>
              </a:rPr>
              <a:t>(N) steps</a:t>
            </a:r>
            <a:r>
              <a:rPr lang="en-US" sz="2400" dirty="0"/>
              <a:t>, on average, to guess the user’s secret word.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(~17 steps</a:t>
            </a:r>
            <a:r>
              <a:rPr lang="en-US" dirty="0">
                <a:solidFill>
                  <a:srgbClr val="006666"/>
                </a:solidFill>
              </a:rPr>
              <a:t> for a dictionary with 100,000 words)</a:t>
            </a:r>
            <a:endParaRPr lang="en-US" dirty="0"/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301625" y="5118335"/>
            <a:ext cx="861853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/>
              <a:t>If, instead of a dictionary, we had to search a database of </a:t>
            </a:r>
            <a:r>
              <a:rPr lang="en-US" sz="2800" dirty="0">
                <a:solidFill>
                  <a:srgbClr val="6600CC"/>
                </a:solidFill>
              </a:rPr>
              <a:t>300 million people</a:t>
            </a:r>
            <a:r>
              <a:rPr lang="en-US" sz="2800" dirty="0"/>
              <a:t>, which algorithm would you choose?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7" grpId="0"/>
      <p:bldP spid="1464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30188" y="211713"/>
            <a:ext cx="8626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/>
              <a:t>Bad Algorithms Can Kill a Program!</a:t>
            </a:r>
          </a:p>
        </p:txBody>
      </p:sp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5048250" y="143510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produce bad results:</a:t>
            </a:r>
          </a:p>
        </p:txBody>
      </p:sp>
      <p:grpSp>
        <p:nvGrpSpPr>
          <p:cNvPr id="132113" name="Group 17"/>
          <p:cNvGrpSpPr>
            <a:grpSpLocks/>
          </p:cNvGrpSpPr>
          <p:nvPr/>
        </p:nvGrpSpPr>
        <p:grpSpPr bwMode="auto">
          <a:xfrm>
            <a:off x="4316413" y="2401888"/>
            <a:ext cx="4649787" cy="4175125"/>
            <a:chOff x="2678" y="657"/>
            <a:chExt cx="2929" cy="2630"/>
          </a:xfrm>
        </p:grpSpPr>
        <p:pic>
          <p:nvPicPr>
            <p:cNvPr id="132110" name="Picture 14" descr="us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" y="657"/>
              <a:ext cx="2929" cy="26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112" name="Picture 16" descr="monkey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t="38400" r="2185" b="6267"/>
            <a:stretch>
              <a:fillRect/>
            </a:stretch>
          </p:blipFill>
          <p:spPr bwMode="auto">
            <a:xfrm>
              <a:off x="3209" y="1610"/>
              <a:ext cx="2352" cy="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12750" y="483235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be way too slow!</a:t>
            </a:r>
          </a:p>
        </p:txBody>
      </p:sp>
      <p:pic>
        <p:nvPicPr>
          <p:cNvPr id="132117" name="Picture 21" descr="ani-Hour_Glas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030288"/>
            <a:ext cx="24765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79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933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Data Structures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1071135"/>
            <a:ext cx="8458200" cy="946150"/>
            <a:chOff x="192" y="684"/>
            <a:chExt cx="5040" cy="596"/>
          </a:xfrm>
        </p:grpSpPr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192" y="684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</a:t>
              </a:r>
              <a:r>
                <a:rPr lang="en-US" sz="2800" dirty="0"/>
                <a:t>A </a:t>
              </a:r>
              <a:r>
                <a:rPr lang="en-US" sz="2800" dirty="0">
                  <a:solidFill>
                    <a:srgbClr val="008080"/>
                  </a:solidFill>
                </a:rPr>
                <a:t>data structure</a:t>
              </a:r>
              <a:r>
                <a:rPr lang="en-US" sz="2800" dirty="0"/>
                <a:t> is the </a:t>
              </a:r>
              <a:r>
                <a:rPr lang="en-US" sz="2800" dirty="0">
                  <a:solidFill>
                    <a:srgbClr val="800000"/>
                  </a:solidFill>
                </a:rPr>
                <a:t>data</a:t>
              </a:r>
              <a:r>
                <a:rPr lang="en-US" sz="2800" dirty="0"/>
                <a:t> that’s operated </a:t>
              </a:r>
              <a:br>
                <a:rPr lang="en-US" sz="2800" dirty="0"/>
              </a:br>
              <a:r>
                <a:rPr lang="en-US" sz="2800" dirty="0"/>
                <a:t>     on by an algorithm to solve a problem.</a:t>
              </a:r>
              <a:r>
                <a:rPr lang="en-US" sz="2400" dirty="0"/>
                <a:t> </a:t>
              </a:r>
            </a:p>
          </p:txBody>
        </p:sp>
        <p:pic>
          <p:nvPicPr>
            <p:cNvPr id="2663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51" name="Rectangle 11"/>
          <p:cNvSpPr>
            <a:spLocks noChangeArrowheads="1"/>
          </p:cNvSpPr>
          <p:nvPr/>
        </p:nvSpPr>
        <p:spPr bwMode="auto">
          <a:xfrm>
            <a:off x="1113413" y="2312560"/>
            <a:ext cx="70548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008080"/>
                </a:solidFill>
              </a:rPr>
              <a:t>Sometimes an algorithm can operate just on the </a:t>
            </a:r>
            <a:r>
              <a:rPr lang="en-US" sz="2400" dirty="0">
                <a:solidFill>
                  <a:schemeClr val="accent2"/>
                </a:solidFill>
              </a:rPr>
              <a:t>data passed in </a:t>
            </a:r>
            <a:r>
              <a:rPr lang="en-US" sz="2400" dirty="0">
                <a:solidFill>
                  <a:srgbClr val="008080"/>
                </a:solidFill>
              </a:rPr>
              <a:t>to it: </a:t>
            </a:r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319109" y="5783155"/>
            <a:ext cx="8655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008080"/>
                </a:solidFill>
              </a:rPr>
              <a:t>Other times an algorithm will have to create its own </a:t>
            </a:r>
            <a:r>
              <a:rPr lang="en-US" sz="2400" dirty="0">
                <a:solidFill>
                  <a:schemeClr val="accent2"/>
                </a:solidFill>
              </a:rPr>
              <a:t>secondary data structures</a:t>
            </a:r>
            <a:r>
              <a:rPr lang="en-US" sz="2400" dirty="0">
                <a:solidFill>
                  <a:srgbClr val="008080"/>
                </a:solidFill>
              </a:rPr>
              <a:t> to solve a problem. 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3413" y="3270710"/>
            <a:ext cx="7425009" cy="230832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void </a:t>
            </a:r>
            <a:r>
              <a:rPr lang="en-US" sz="1800" dirty="0" err="1"/>
              <a:t>printNumbersBackward</a:t>
            </a:r>
            <a:r>
              <a:rPr lang="en-US" sz="1800" dirty="0"/>
              <a:t>(</a:t>
            </a:r>
            <a:r>
              <a:rPr lang="en-US" sz="1800" dirty="0" err="1"/>
              <a:t>int</a:t>
            </a:r>
            <a:r>
              <a:rPr lang="en-US" sz="1800" dirty="0"/>
              <a:t> array[],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numItems</a:t>
            </a:r>
            <a:r>
              <a:rPr lang="en-US" sz="1800" dirty="0"/>
              <a:t>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  while (</a:t>
            </a:r>
            <a:r>
              <a:rPr lang="en-US" sz="1800" dirty="0" err="1"/>
              <a:t>numItems</a:t>
            </a:r>
            <a:r>
              <a:rPr lang="en-US" sz="1800" dirty="0"/>
              <a:t> &gt; 0)</a:t>
            </a:r>
          </a:p>
          <a:p>
            <a:r>
              <a:rPr lang="en-US" sz="1800" dirty="0"/>
              <a:t>     {</a:t>
            </a:r>
          </a:p>
          <a:p>
            <a:r>
              <a:rPr lang="en-US" sz="1800" dirty="0"/>
              <a:t>         --</a:t>
            </a:r>
            <a:r>
              <a:rPr lang="en-US" sz="1800" dirty="0" err="1"/>
              <a:t>numItems</a:t>
            </a:r>
            <a:r>
              <a:rPr lang="en-US" sz="1800" dirty="0"/>
              <a:t>;</a:t>
            </a:r>
          </a:p>
          <a:p>
            <a:r>
              <a:rPr lang="en-US" sz="1800" dirty="0"/>
              <a:t>         </a:t>
            </a:r>
            <a:r>
              <a:rPr lang="en-US" sz="1800" dirty="0" err="1"/>
              <a:t>cout</a:t>
            </a:r>
            <a:r>
              <a:rPr lang="en-US" sz="1800" dirty="0"/>
              <a:t> &lt;&lt; array[</a:t>
            </a:r>
            <a:r>
              <a:rPr lang="en-US" sz="1800" dirty="0" err="1"/>
              <a:t>numItems</a:t>
            </a:r>
            <a:r>
              <a:rPr lang="en-US" sz="1800" dirty="0"/>
              <a:t>];</a:t>
            </a:r>
          </a:p>
          <a:p>
            <a:r>
              <a:rPr lang="en-US" sz="1800" dirty="0"/>
              <a:t>     }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4" name="Left Arrow 3"/>
          <p:cNvSpPr/>
          <p:nvPr/>
        </p:nvSpPr>
        <p:spPr>
          <a:xfrm>
            <a:off x="4959928" y="3556063"/>
            <a:ext cx="3208335" cy="204242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Solves the problem with no new variables or data!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1" grpId="0"/>
      <p:bldP spid="163852" grpId="0"/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81000" y="-20683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 Data Structure for Facebook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338" y="826407"/>
            <a:ext cx="7521103" cy="1097819"/>
            <a:chOff x="160338" y="826407"/>
            <a:chExt cx="7521103" cy="109781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050" y="826407"/>
              <a:ext cx="1960391" cy="1097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1" name="Text Box 3"/>
            <p:cNvSpPr txBox="1">
              <a:spLocks noChangeArrowheads="1"/>
            </p:cNvSpPr>
            <p:nvPr/>
          </p:nvSpPr>
          <p:spPr bwMode="auto">
            <a:xfrm>
              <a:off x="160338" y="949325"/>
              <a:ext cx="654090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 dirty="0">
                  <a:cs typeface="Courier New" pitchFamily="49" charset="0"/>
                </a:rPr>
                <a:t>Imagine that you’re building a social </a:t>
              </a:r>
              <a:br>
                <a:rPr lang="en-US" sz="2000" dirty="0">
                  <a:cs typeface="Courier New" pitchFamily="49" charset="0"/>
                </a:rPr>
              </a:br>
              <a:r>
                <a:rPr lang="en-US" sz="2000" dirty="0">
                  <a:cs typeface="Courier New" pitchFamily="49" charset="0"/>
                </a:rPr>
                <a:t>network website like </a:t>
              </a:r>
              <a:r>
                <a:rPr lang="en-US" sz="2000" dirty="0">
                  <a:solidFill>
                    <a:srgbClr val="6600CC"/>
                  </a:solidFill>
                  <a:cs typeface="Courier New" pitchFamily="49" charset="0"/>
                </a:rPr>
                <a:t>Facebook</a:t>
              </a:r>
              <a:r>
                <a:rPr lang="en-US" sz="2000" dirty="0">
                  <a:cs typeface="Courier New" pitchFamily="49" charset="0"/>
                </a:rPr>
                <a:t>…</a:t>
              </a:r>
              <a:r>
                <a:rPr lang="en-US" sz="2000" dirty="0"/>
                <a:t> </a:t>
              </a:r>
            </a:p>
          </p:txBody>
        </p:sp>
      </p:grp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4211856" y="2012950"/>
            <a:ext cx="4876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Courier New" pitchFamily="49" charset="0"/>
              </a:rPr>
              <a:t>And you want to keep track of </a:t>
            </a:r>
            <a:br>
              <a:rPr lang="en-US" sz="2000" dirty="0">
                <a:cs typeface="Courier New" pitchFamily="49" charset="0"/>
              </a:rPr>
            </a:br>
            <a:r>
              <a:rPr lang="en-US" sz="2000" dirty="0">
                <a:cs typeface="Courier New" pitchFamily="49" charset="0"/>
              </a:rPr>
              <a:t>who made friends with whom…</a:t>
            </a:r>
            <a:endParaRPr lang="en-US" sz="2000" dirty="0"/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211856" y="2895600"/>
            <a:ext cx="4876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How would you do it?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4526452" y="3421928"/>
            <a:ext cx="431274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Well, one </a:t>
            </a:r>
            <a:r>
              <a:rPr lang="en-US" sz="2000" i="1" dirty="0">
                <a:solidFill>
                  <a:srgbClr val="FF0000"/>
                </a:solidFill>
              </a:rPr>
              <a:t>data structure </a:t>
            </a:r>
            <a:br>
              <a:rPr lang="en-US" sz="2000" i="1" dirty="0">
                <a:solidFill>
                  <a:srgbClr val="FF0000"/>
                </a:solidFill>
              </a:rPr>
            </a:br>
            <a:r>
              <a:rPr lang="en-US" sz="2000" i="1" dirty="0"/>
              <a:t>we could use would be a long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list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of every pair of friends</a:t>
            </a:r>
            <a:r>
              <a:rPr lang="en-US" sz="2000" dirty="0"/>
              <a:t>…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212725" y="1974850"/>
            <a:ext cx="3716701" cy="317009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b="1" u="sng" dirty="0">
                <a:solidFill>
                  <a:srgbClr val="800000"/>
                </a:solidFill>
              </a:rPr>
              <a:t>Friend A</a:t>
            </a:r>
            <a:r>
              <a:rPr lang="en-US" sz="2000" b="1" dirty="0">
                <a:solidFill>
                  <a:srgbClr val="800000"/>
                </a:solidFill>
              </a:rPr>
              <a:t>    	 </a:t>
            </a:r>
            <a:r>
              <a:rPr lang="en-US" sz="2000" b="1" u="sng" dirty="0">
                <a:solidFill>
                  <a:srgbClr val="800000"/>
                </a:solidFill>
              </a:rPr>
              <a:t>Friend B   </a:t>
            </a:r>
            <a:endParaRPr lang="en-US" sz="2000" b="1" u="sng" dirty="0">
              <a:solidFill>
                <a:srgbClr val="006666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Danny Hsu</a:t>
            </a:r>
            <a:r>
              <a:rPr lang="en-US" sz="1800" dirty="0">
                <a:latin typeface="+mj-lt"/>
              </a:rPr>
              <a:t>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Jenny Oh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Danny Hsu</a:t>
            </a:r>
            <a:r>
              <a:rPr lang="en-US" sz="1800" dirty="0">
                <a:latin typeface="+mj-lt"/>
              </a:rPr>
              <a:t>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Rich Lim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Jenny Oh</a:t>
            </a:r>
            <a:r>
              <a:rPr lang="en-US" sz="1800" dirty="0">
                <a:latin typeface="+mj-lt"/>
              </a:rPr>
              <a:t> 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David Sun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Danny Hsu</a:t>
            </a:r>
            <a:r>
              <a:rPr lang="en-US" sz="1800" dirty="0">
                <a:latin typeface="+mj-lt"/>
              </a:rPr>
              <a:t>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Carey Nash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Carey Nash</a:t>
            </a:r>
            <a:r>
              <a:rPr lang="en-US" sz="1800" dirty="0">
                <a:latin typeface="+mj-lt"/>
              </a:rPr>
              <a:t>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Scott Wilhelm</a:t>
            </a:r>
          </a:p>
          <a:p>
            <a:pPr eaLnBrk="1" hangingPunct="1"/>
            <a:r>
              <a:rPr lang="en-US" sz="1800" dirty="0" err="1">
                <a:solidFill>
                  <a:srgbClr val="800000"/>
                </a:solidFill>
                <a:latin typeface="+mj-lt"/>
              </a:rPr>
              <a:t>Melani</a:t>
            </a:r>
            <a:r>
              <a:rPr lang="en-US" sz="1800" dirty="0">
                <a:solidFill>
                  <a:srgbClr val="800000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800000"/>
                </a:solidFill>
                <a:latin typeface="+mj-lt"/>
              </a:rPr>
              <a:t>Kan</a:t>
            </a:r>
            <a:r>
              <a:rPr lang="en-US" sz="1800" dirty="0">
                <a:latin typeface="+mj-lt"/>
              </a:rPr>
              <a:t>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Danny Hsu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Carey Nash</a:t>
            </a:r>
            <a:r>
              <a:rPr lang="en-US" sz="1800" dirty="0">
                <a:latin typeface="+mj-lt"/>
              </a:rPr>
              <a:t>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David Small</a:t>
            </a: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Jenny Oh</a:t>
            </a:r>
            <a:r>
              <a:rPr lang="en-US" sz="1800" dirty="0">
                <a:latin typeface="+mj-lt"/>
              </a:rPr>
              <a:t> 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Len </a:t>
            </a:r>
            <a:r>
              <a:rPr lang="en-US" sz="1800" dirty="0" err="1">
                <a:solidFill>
                  <a:srgbClr val="006666"/>
                </a:solidFill>
                <a:latin typeface="+mj-lt"/>
              </a:rPr>
              <a:t>Kleinrock</a:t>
            </a:r>
            <a:endParaRPr lang="en-US" sz="1800" dirty="0">
              <a:solidFill>
                <a:srgbClr val="006666"/>
              </a:solidFill>
              <a:latin typeface="+mj-lt"/>
            </a:endParaRP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Jenny Oh</a:t>
            </a:r>
            <a:r>
              <a:rPr lang="en-US" sz="1800" dirty="0">
                <a:latin typeface="+mj-lt"/>
              </a:rPr>
              <a:t>  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Mario </a:t>
            </a:r>
            <a:r>
              <a:rPr lang="en-US" sz="1800" dirty="0" err="1">
                <a:solidFill>
                  <a:srgbClr val="006666"/>
                </a:solidFill>
                <a:latin typeface="+mj-lt"/>
              </a:rPr>
              <a:t>Giso</a:t>
            </a:r>
            <a:endParaRPr lang="en-US" sz="1800" dirty="0">
              <a:solidFill>
                <a:srgbClr val="006666"/>
              </a:solidFill>
              <a:latin typeface="+mj-lt"/>
            </a:endParaRPr>
          </a:p>
          <a:p>
            <a:pPr eaLnBrk="1" hangingPunct="1"/>
            <a:r>
              <a:rPr lang="en-US" sz="1800" dirty="0">
                <a:solidFill>
                  <a:srgbClr val="800000"/>
                </a:solidFill>
                <a:latin typeface="+mj-lt"/>
              </a:rPr>
              <a:t>Mario </a:t>
            </a:r>
            <a:r>
              <a:rPr lang="en-US" sz="1800" dirty="0" err="1">
                <a:solidFill>
                  <a:srgbClr val="800000"/>
                </a:solidFill>
                <a:latin typeface="+mj-lt"/>
              </a:rPr>
              <a:t>Giso</a:t>
            </a:r>
            <a:r>
              <a:rPr lang="en-US" sz="1800" dirty="0">
                <a:latin typeface="+mj-lt"/>
              </a:rPr>
              <a:t> 	 </a:t>
            </a:r>
            <a:r>
              <a:rPr lang="en-US" sz="1800" dirty="0">
                <a:solidFill>
                  <a:srgbClr val="006666"/>
                </a:solidFill>
                <a:latin typeface="+mj-lt"/>
              </a:rPr>
              <a:t>Rich Nguyen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4161850" y="4683125"/>
            <a:ext cx="49768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Now how could I find out if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Jenny Oh </a:t>
            </a:r>
            <a:r>
              <a:rPr lang="en-US" sz="2000" dirty="0"/>
              <a:t>is a friend of </a:t>
            </a:r>
            <a:r>
              <a:rPr lang="en-US" sz="2000" dirty="0">
                <a:solidFill>
                  <a:srgbClr val="6600CC"/>
                </a:solidFill>
              </a:rPr>
              <a:t>Mario </a:t>
            </a:r>
            <a:r>
              <a:rPr lang="en-US" sz="2000" dirty="0" err="1">
                <a:solidFill>
                  <a:srgbClr val="6600CC"/>
                </a:solidFill>
              </a:rPr>
              <a:t>Giso</a:t>
            </a:r>
            <a:r>
              <a:rPr lang="en-US" sz="2000" dirty="0"/>
              <a:t>?</a:t>
            </a:r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257538" y="2341698"/>
            <a:ext cx="3671888" cy="25443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4356675" y="5529262"/>
            <a:ext cx="44825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Well, we could search through</a:t>
            </a:r>
            <a:br>
              <a:rPr lang="en-US" sz="2000" dirty="0"/>
            </a:br>
            <a:r>
              <a:rPr lang="en-US" sz="2000" dirty="0"/>
              <a:t>every pair until we find the friendship we are looking for…</a:t>
            </a:r>
          </a:p>
        </p:txBody>
      </p:sp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66675" y="5292725"/>
            <a:ext cx="41021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006666"/>
                </a:solidFill>
              </a:rPr>
              <a:t>Hmmm. But if we had </a:t>
            </a:r>
            <a:br>
              <a:rPr lang="en-US" sz="2000" dirty="0">
                <a:solidFill>
                  <a:srgbClr val="006666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100 million users</a:t>
            </a:r>
            <a:r>
              <a:rPr lang="en-US" sz="2000" dirty="0">
                <a:solidFill>
                  <a:srgbClr val="006666"/>
                </a:solidFill>
              </a:rPr>
              <a:t> with </a:t>
            </a:r>
            <a:br>
              <a:rPr lang="en-US" sz="2000" dirty="0">
                <a:solidFill>
                  <a:srgbClr val="006666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10 billion friendships</a:t>
            </a:r>
            <a:r>
              <a:rPr lang="en-US" sz="2000" dirty="0">
                <a:solidFill>
                  <a:srgbClr val="006666"/>
                </a:solidFill>
              </a:rPr>
              <a:t>, that </a:t>
            </a:r>
            <a:br>
              <a:rPr lang="en-US" sz="2000" dirty="0">
                <a:solidFill>
                  <a:srgbClr val="006666"/>
                </a:solidFill>
              </a:rPr>
            </a:br>
            <a:r>
              <a:rPr lang="en-US" sz="2000" dirty="0">
                <a:solidFill>
                  <a:srgbClr val="006666"/>
                </a:solidFill>
              </a:rPr>
              <a:t>might be a bit too slow! </a:t>
            </a:r>
            <a:r>
              <a:rPr lang="en-US" sz="2000" dirty="0">
                <a:solidFill>
                  <a:srgbClr val="006666"/>
                </a:solidFill>
                <a:sym typeface="Wingdings" pitchFamily="2" charset="2"/>
              </a:rPr>
              <a:t></a:t>
            </a:r>
            <a:endParaRPr lang="en-US" sz="2000" dirty="0">
              <a:solidFill>
                <a:srgbClr val="006666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3415215" y="1472301"/>
            <a:ext cx="4869800" cy="2016477"/>
          </a:xfrm>
          <a:prstGeom prst="leftArrow">
            <a:avLst>
              <a:gd name="adj1" fmla="val 57594"/>
              <a:gd name="adj2" fmla="val 50000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For example, this line indicates that Danny and Jenny are friends.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5.55556E-7 0.31991 " pathEditMode="relative" rAng="0" ptsTypes="AA">
                                      <p:cBhvr>
                                        <p:cTn id="55" dur="19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"/>
                            </p:stCondLst>
                            <p:childTnLst>
                              <p:par>
                                <p:cTn id="57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74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5" grpId="0"/>
      <p:bldP spid="17426" grpId="0"/>
      <p:bldP spid="17427" grpId="0"/>
      <p:bldP spid="17428" grpId="0" animBg="1"/>
      <p:bldP spid="17429" grpId="0"/>
      <p:bldP spid="17432" grpId="0" animBg="1"/>
      <p:bldP spid="17432" grpId="1" animBg="1"/>
      <p:bldP spid="17432" grpId="2" animBg="1"/>
      <p:bldP spid="17432" grpId="3" animBg="1"/>
      <p:bldP spid="17432" grpId="4" animBg="1"/>
      <p:bldP spid="17433" grpId="0"/>
      <p:bldP spid="2" grpId="0"/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33350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/>
              <a:t>A Better Friendship Data Structure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39700" y="755650"/>
            <a:ext cx="39862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What if instead we assigned each of our </a:t>
            </a:r>
            <a:r>
              <a:rPr lang="en-US" sz="2000">
                <a:solidFill>
                  <a:srgbClr val="6600CC"/>
                </a:solidFill>
              </a:rPr>
              <a:t>N</a:t>
            </a:r>
            <a:r>
              <a:rPr lang="en-US" sz="2000"/>
              <a:t> users a number…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85652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 dirty="0">
                <a:solidFill>
                  <a:srgbClr val="800000"/>
                </a:solidFill>
              </a:rPr>
              <a:t>User</a:t>
            </a:r>
            <a:r>
              <a:rPr lang="en-US" sz="2000" dirty="0"/>
              <a:t> 		           </a:t>
            </a:r>
            <a:r>
              <a:rPr lang="en-US" sz="2000" u="sng" dirty="0">
                <a:solidFill>
                  <a:srgbClr val="006666"/>
                </a:solidFill>
              </a:rPr>
              <a:t>Number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Carey Nash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Danny Hsu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1</a:t>
            </a:r>
            <a:br>
              <a:rPr lang="en-US" sz="2000" dirty="0"/>
            </a:br>
            <a:r>
              <a:rPr lang="en-US" sz="2000" dirty="0">
                <a:solidFill>
                  <a:srgbClr val="800000"/>
                </a:solidFill>
              </a:rPr>
              <a:t>David Small	</a:t>
            </a:r>
            <a:r>
              <a:rPr lang="en-US" sz="2000" dirty="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David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Sun</a:t>
            </a:r>
            <a:r>
              <a:rPr lang="en-US" sz="2000" dirty="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Jenny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Oh</a:t>
            </a:r>
            <a:r>
              <a:rPr lang="en-US" sz="2000" dirty="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Len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Kleinrock</a:t>
            </a:r>
            <a:r>
              <a:rPr lang="en-US" sz="2000" dirty="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Mario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Giso</a:t>
            </a:r>
            <a:r>
              <a:rPr lang="en-US" sz="2000" dirty="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 dirty="0" err="1">
                <a:solidFill>
                  <a:srgbClr val="800000"/>
                </a:solidFill>
              </a:rPr>
              <a:t>Melani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dirty="0" err="1">
                <a:solidFill>
                  <a:srgbClr val="800000"/>
                </a:solidFill>
              </a:rPr>
              <a:t>Kan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Lim</a:t>
            </a:r>
            <a:r>
              <a:rPr lang="en-US" sz="2000" dirty="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Nguyen</a:t>
            </a:r>
            <a:r>
              <a:rPr lang="en-US" sz="2000" dirty="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Scott Wilhelm</a:t>
            </a:r>
            <a:r>
              <a:rPr lang="en-US" sz="2000" dirty="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463550" y="4552950"/>
            <a:ext cx="3825875" cy="3152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b="1" u="sng" dirty="0" err="1">
                <a:solidFill>
                  <a:srgbClr val="800000"/>
                </a:solidFill>
              </a:rPr>
              <a:t>FriendA</a:t>
            </a:r>
            <a:r>
              <a:rPr lang="en-US" sz="2000" dirty="0"/>
              <a:t> 	</a:t>
            </a:r>
            <a:r>
              <a:rPr lang="en-US" sz="2000" b="1" u="sng" dirty="0" err="1">
                <a:solidFill>
                  <a:srgbClr val="006666"/>
                </a:solidFill>
                <a:latin typeface="+mj-lt"/>
              </a:rPr>
              <a:t>FriendB</a:t>
            </a:r>
            <a:endParaRPr lang="en-US" sz="1800" b="1" u="sng" dirty="0">
              <a:solidFill>
                <a:srgbClr val="006666"/>
              </a:solidFill>
              <a:latin typeface="+mj-lt"/>
            </a:endParaRP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Jenny Oh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David Sun</a:t>
            </a: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David Sun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Scott Wilhelm</a:t>
            </a:r>
          </a:p>
          <a:p>
            <a:pPr eaLnBrk="1" hangingPunct="1"/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</a:rPr>
              <a:t>Melani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</a:rPr>
              <a:t>Kan</a:t>
            </a: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Danny Hsu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David Small</a:t>
            </a: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Len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</a:rPr>
              <a:t>Kleinrock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Mario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</a:rPr>
              <a:t>Giso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b="1" dirty="0">
                <a:solidFill>
                  <a:srgbClr val="800000"/>
                </a:solidFill>
                <a:latin typeface="Courier New" pitchFamily="49" charset="0"/>
              </a:rPr>
              <a:t>Mario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</a:rPr>
              <a:t>Giso</a:t>
            </a: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</a:rPr>
              <a:t>Rich Nguyen</a:t>
            </a:r>
          </a:p>
        </p:txBody>
      </p:sp>
      <p:graphicFrame>
        <p:nvGraphicFramePr>
          <p:cNvPr id="174411" name="Group 331"/>
          <p:cNvGraphicFramePr>
            <a:graphicFrameLocks noGrp="1"/>
          </p:cNvGraphicFramePr>
          <p:nvPr>
            <p:ph idx="1"/>
          </p:nvPr>
        </p:nvGraphicFramePr>
        <p:xfrm>
          <a:off x="4587875" y="3382963"/>
          <a:ext cx="3871913" cy="3292476"/>
        </p:xfrm>
        <a:graphic>
          <a:graphicData uri="http://schemas.openxmlformats.org/drawingml/2006/table">
            <a:tbl>
              <a:tblPr/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22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4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2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19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5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74413" name="Rectangle 333"/>
          <p:cNvSpPr>
            <a:spLocks noChangeArrowheads="1"/>
          </p:cNvSpPr>
          <p:nvPr/>
        </p:nvSpPr>
        <p:spPr bwMode="auto">
          <a:xfrm>
            <a:off x="538163" y="4894263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29" name="Rectangle 349"/>
          <p:cNvSpPr>
            <a:spLocks noChangeArrowheads="1"/>
          </p:cNvSpPr>
          <p:nvPr/>
        </p:nvSpPr>
        <p:spPr bwMode="auto">
          <a:xfrm>
            <a:off x="4567238" y="474821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0" name="Rectangle 350"/>
          <p:cNvSpPr>
            <a:spLocks noChangeArrowheads="1"/>
          </p:cNvSpPr>
          <p:nvPr/>
        </p:nvSpPr>
        <p:spPr bwMode="auto">
          <a:xfrm>
            <a:off x="5340350" y="3386138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1" name="Text Box 351"/>
          <p:cNvSpPr txBox="1">
            <a:spLocks noChangeArrowheads="1"/>
          </p:cNvSpPr>
          <p:nvPr/>
        </p:nvSpPr>
        <p:spPr bwMode="auto">
          <a:xfrm>
            <a:off x="53086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891" name="Text Box 4"/>
          <p:cNvSpPr txBox="1">
            <a:spLocks noChangeArrowheads="1"/>
          </p:cNvSpPr>
          <p:nvPr/>
        </p:nvSpPr>
        <p:spPr bwMode="auto">
          <a:xfrm>
            <a:off x="96838" y="1485900"/>
            <a:ext cx="4083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And kept an </a:t>
            </a:r>
            <a:r>
              <a:rPr lang="en-US" sz="2000" dirty="0">
                <a:solidFill>
                  <a:srgbClr val="FF0000"/>
                </a:solidFill>
              </a:rPr>
              <a:t>alphabetized list</a:t>
            </a:r>
            <a:r>
              <a:rPr lang="en-US" sz="2000" dirty="0"/>
              <a:t> of each </a:t>
            </a:r>
            <a:r>
              <a:rPr lang="en-US" sz="2000" dirty="0">
                <a:solidFill>
                  <a:srgbClr val="006666"/>
                </a:solidFill>
              </a:rPr>
              <a:t>user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006666"/>
                </a:solidFill>
                <a:sym typeface="Wingdings" pitchFamily="2" charset="2"/>
              </a:rPr>
              <a:t>number</a:t>
            </a:r>
            <a:r>
              <a:rPr lang="en-US" sz="2000" dirty="0">
                <a:sym typeface="Wingdings" pitchFamily="2" charset="2"/>
              </a:rPr>
              <a:t> pair</a:t>
            </a:r>
            <a:r>
              <a:rPr lang="en-US" sz="2000" dirty="0"/>
              <a:t>.</a:t>
            </a:r>
          </a:p>
        </p:txBody>
      </p:sp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4483100" y="1925638"/>
            <a:ext cx="43576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Cool – and once we have both users’</a:t>
            </a:r>
            <a:br>
              <a:rPr lang="en-US" sz="2000"/>
            </a:br>
            <a:r>
              <a:rPr lang="en-US" sz="2000"/>
              <a:t>numbers, we can use them and a </a:t>
            </a:r>
            <a:br>
              <a:rPr lang="en-US" sz="2000"/>
            </a:br>
            <a:r>
              <a:rPr lang="en-US" sz="2000">
                <a:solidFill>
                  <a:srgbClr val="006666"/>
                </a:solidFill>
              </a:rPr>
              <a:t>two-dimensional array</a:t>
            </a:r>
            <a:r>
              <a:rPr lang="en-US" sz="2000"/>
              <a:t> </a:t>
            </a:r>
            <a:br>
              <a:rPr lang="en-US" sz="2000"/>
            </a:br>
            <a:r>
              <a:rPr lang="en-US" sz="2000"/>
              <a:t>to represent relationships!</a:t>
            </a:r>
          </a:p>
        </p:txBody>
      </p:sp>
      <p:sp>
        <p:nvSpPr>
          <p:cNvPr id="2" name="Rectangle 333"/>
          <p:cNvSpPr>
            <a:spLocks noChangeArrowheads="1"/>
          </p:cNvSpPr>
          <p:nvPr/>
        </p:nvSpPr>
        <p:spPr bwMode="auto">
          <a:xfrm>
            <a:off x="528638" y="5189538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" name="Rectangle 349"/>
          <p:cNvSpPr>
            <a:spLocks noChangeArrowheads="1"/>
          </p:cNvSpPr>
          <p:nvPr/>
        </p:nvSpPr>
        <p:spPr bwMode="auto">
          <a:xfrm>
            <a:off x="4575175" y="364966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" name="Rectangle 350"/>
          <p:cNvSpPr>
            <a:spLocks noChangeArrowheads="1"/>
          </p:cNvSpPr>
          <p:nvPr/>
        </p:nvSpPr>
        <p:spPr bwMode="auto">
          <a:xfrm>
            <a:off x="5927725" y="3382963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Text Box 351"/>
          <p:cNvSpPr txBox="1">
            <a:spLocks noChangeArrowheads="1"/>
          </p:cNvSpPr>
          <p:nvPr/>
        </p:nvSpPr>
        <p:spPr bwMode="auto">
          <a:xfrm>
            <a:off x="5905500" y="3613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3" name="Text Box 363"/>
          <p:cNvSpPr txBox="1">
            <a:spLocks noChangeArrowheads="1"/>
          </p:cNvSpPr>
          <p:nvPr/>
        </p:nvSpPr>
        <p:spPr bwMode="auto">
          <a:xfrm>
            <a:off x="4983163" y="3917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4" name="Text Box 364"/>
          <p:cNvSpPr txBox="1">
            <a:spLocks noChangeArrowheads="1"/>
          </p:cNvSpPr>
          <p:nvPr/>
        </p:nvSpPr>
        <p:spPr bwMode="auto">
          <a:xfrm>
            <a:off x="5907088" y="4741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5" name="Text Box 365"/>
          <p:cNvSpPr txBox="1">
            <a:spLocks noChangeArrowheads="1"/>
          </p:cNvSpPr>
          <p:nvPr/>
        </p:nvSpPr>
        <p:spPr bwMode="auto">
          <a:xfrm>
            <a:off x="6173788" y="44799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6" name="Text Box 366"/>
          <p:cNvSpPr txBox="1">
            <a:spLocks noChangeArrowheads="1"/>
          </p:cNvSpPr>
          <p:nvPr/>
        </p:nvSpPr>
        <p:spPr bwMode="auto">
          <a:xfrm>
            <a:off x="5897563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7" name="Text Box 367"/>
          <p:cNvSpPr txBox="1">
            <a:spLocks noChangeArrowheads="1"/>
          </p:cNvSpPr>
          <p:nvPr/>
        </p:nvSpPr>
        <p:spPr bwMode="auto">
          <a:xfrm>
            <a:off x="4983163" y="44751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9" name="Text Box 369"/>
          <p:cNvSpPr txBox="1">
            <a:spLocks noChangeArrowheads="1"/>
          </p:cNvSpPr>
          <p:nvPr/>
        </p:nvSpPr>
        <p:spPr bwMode="auto">
          <a:xfrm>
            <a:off x="68072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0" name="Text Box 370"/>
          <p:cNvSpPr txBox="1">
            <a:spLocks noChangeArrowheads="1"/>
          </p:cNvSpPr>
          <p:nvPr/>
        </p:nvSpPr>
        <p:spPr bwMode="auto">
          <a:xfrm>
            <a:off x="6202363" y="53086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1" name="Text Box 371"/>
          <p:cNvSpPr txBox="1">
            <a:spLocks noChangeArrowheads="1"/>
          </p:cNvSpPr>
          <p:nvPr/>
        </p:nvSpPr>
        <p:spPr bwMode="auto">
          <a:xfrm>
            <a:off x="6211888" y="55610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2" name="Text Box 372"/>
          <p:cNvSpPr txBox="1">
            <a:spLocks noChangeArrowheads="1"/>
          </p:cNvSpPr>
          <p:nvPr/>
        </p:nvSpPr>
        <p:spPr bwMode="auto">
          <a:xfrm>
            <a:off x="7135813" y="4756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3" name="Text Box 373"/>
          <p:cNvSpPr txBox="1">
            <a:spLocks noChangeArrowheads="1"/>
          </p:cNvSpPr>
          <p:nvPr/>
        </p:nvSpPr>
        <p:spPr bwMode="auto">
          <a:xfrm>
            <a:off x="6207125" y="58420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4" name="Text Box 374"/>
          <p:cNvSpPr txBox="1">
            <a:spLocks noChangeArrowheads="1"/>
          </p:cNvSpPr>
          <p:nvPr/>
        </p:nvSpPr>
        <p:spPr bwMode="auto">
          <a:xfrm>
            <a:off x="7431088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5" name="Text Box 375"/>
          <p:cNvSpPr txBox="1">
            <a:spLocks noChangeArrowheads="1"/>
          </p:cNvSpPr>
          <p:nvPr/>
        </p:nvSpPr>
        <p:spPr bwMode="auto">
          <a:xfrm>
            <a:off x="7754938" y="58324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6" name="Text Box 376"/>
          <p:cNvSpPr txBox="1">
            <a:spLocks noChangeArrowheads="1"/>
          </p:cNvSpPr>
          <p:nvPr/>
        </p:nvSpPr>
        <p:spPr bwMode="auto">
          <a:xfrm>
            <a:off x="7478713" y="61134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7" name="Text Box 377"/>
          <p:cNvSpPr txBox="1">
            <a:spLocks noChangeArrowheads="1"/>
          </p:cNvSpPr>
          <p:nvPr/>
        </p:nvSpPr>
        <p:spPr bwMode="auto">
          <a:xfrm>
            <a:off x="5916613" y="6365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8" name="Text Box 378"/>
          <p:cNvSpPr txBox="1">
            <a:spLocks noChangeArrowheads="1"/>
          </p:cNvSpPr>
          <p:nvPr/>
        </p:nvSpPr>
        <p:spPr bwMode="auto">
          <a:xfrm>
            <a:off x="8045450" y="44783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9" name="Text Box 379"/>
          <p:cNvSpPr txBox="1">
            <a:spLocks noChangeArrowheads="1"/>
          </p:cNvSpPr>
          <p:nvPr/>
        </p:nvSpPr>
        <p:spPr bwMode="auto">
          <a:xfrm>
            <a:off x="4310063" y="1035050"/>
            <a:ext cx="4767262" cy="1951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     Now, to see if two people are friends, all we need to do is…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  <p:sp>
        <p:nvSpPr>
          <p:cNvPr id="28892" name="Text Box 4"/>
          <p:cNvSpPr txBox="1">
            <a:spLocks noChangeArrowheads="1"/>
          </p:cNvSpPr>
          <p:nvPr/>
        </p:nvSpPr>
        <p:spPr bwMode="auto">
          <a:xfrm>
            <a:off x="4211638" y="777875"/>
            <a:ext cx="4735512" cy="976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Now given a user’s name, how can we quickly find their number?</a:t>
            </a:r>
          </a:p>
          <a:p>
            <a:pPr algn="ctr" eaLnBrk="1" hangingPunct="1"/>
            <a:r>
              <a:rPr lang="en-US" sz="1800">
                <a:solidFill>
                  <a:srgbClr val="6600CC"/>
                </a:solidFill>
              </a:rPr>
              <a:t>Right – just use a Binary Search!</a:t>
            </a:r>
          </a:p>
        </p:txBody>
      </p:sp>
      <p:sp>
        <p:nvSpPr>
          <p:cNvPr id="8" name="Left Arrow 7"/>
          <p:cNvSpPr/>
          <p:nvPr/>
        </p:nvSpPr>
        <p:spPr>
          <a:xfrm>
            <a:off x="3246438" y="2764631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1" name="Left Arrow 40"/>
          <p:cNvSpPr/>
          <p:nvPr/>
        </p:nvSpPr>
        <p:spPr>
          <a:xfrm rot="16200000">
            <a:off x="5225642" y="2723872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2" name="Left Arrow 41"/>
          <p:cNvSpPr/>
          <p:nvPr/>
        </p:nvSpPr>
        <p:spPr>
          <a:xfrm>
            <a:off x="3258795" y="3699776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3" name="Left Arrow 42"/>
          <p:cNvSpPr/>
          <p:nvPr/>
        </p:nvSpPr>
        <p:spPr>
          <a:xfrm rot="10800000">
            <a:off x="3977073" y="4552950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4" name="Left Arrow 43"/>
          <p:cNvSpPr/>
          <p:nvPr/>
        </p:nvSpPr>
        <p:spPr>
          <a:xfrm>
            <a:off x="3218851" y="3401475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5" name="Left Arrow 44"/>
          <p:cNvSpPr/>
          <p:nvPr/>
        </p:nvSpPr>
        <p:spPr>
          <a:xfrm rot="16200000">
            <a:off x="5804264" y="2736227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6" name="Left Arrow 45"/>
          <p:cNvSpPr/>
          <p:nvPr/>
        </p:nvSpPr>
        <p:spPr>
          <a:xfrm>
            <a:off x="3209367" y="2477163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7" name="Left Arrow 46"/>
          <p:cNvSpPr/>
          <p:nvPr/>
        </p:nvSpPr>
        <p:spPr>
          <a:xfrm rot="10800000">
            <a:off x="3977072" y="3463925"/>
            <a:ext cx="567553" cy="655637"/>
          </a:xfrm>
          <a:prstGeom prst="leftArrow">
            <a:avLst/>
          </a:prstGeom>
          <a:solidFill>
            <a:srgbClr val="FBDE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0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28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5" grpId="1"/>
      <p:bldP spid="174085" grpId="0" animBg="1"/>
      <p:bldP spid="17428" grpId="0" animBg="1"/>
      <p:bldP spid="174413" grpId="0" animBg="1"/>
      <p:bldP spid="174413" grpId="1" animBg="1"/>
      <p:bldP spid="174429" grpId="0" animBg="1"/>
      <p:bldP spid="174429" grpId="1" animBg="1"/>
      <p:bldP spid="174430" grpId="0" animBg="1"/>
      <p:bldP spid="174430" grpId="1" animBg="1"/>
      <p:bldP spid="174431" grpId="0"/>
      <p:bldP spid="28891" grpId="0"/>
      <p:bldP spid="28891" grpId="1"/>
      <p:bldP spid="174086" grpId="2"/>
      <p:bldP spid="174086" grpId="3"/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/>
      <p:bldP spid="174443" grpId="0"/>
      <p:bldP spid="174444" grpId="0"/>
      <p:bldP spid="174445" grpId="0"/>
      <p:bldP spid="174446" grpId="0"/>
      <p:bldP spid="174447" grpId="0"/>
      <p:bldP spid="174449" grpId="0"/>
      <p:bldP spid="174450" grpId="0"/>
      <p:bldP spid="174451" grpId="0"/>
      <p:bldP spid="174452" grpId="0"/>
      <p:bldP spid="174453" grpId="0"/>
      <p:bldP spid="174454" grpId="0"/>
      <p:bldP spid="174455" grpId="0"/>
      <p:bldP spid="174456" grpId="0"/>
      <p:bldP spid="174457" grpId="0"/>
      <p:bldP spid="174458" grpId="0"/>
      <p:bldP spid="174459" grpId="0" animBg="1"/>
      <p:bldP spid="28892" grpId="0" build="p" animBg="1"/>
      <p:bldP spid="28892" grpId="1" build="allAtOnce" animBg="1"/>
      <p:bldP spid="8" grpId="0" animBg="1"/>
      <p:bldP spid="8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47625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/>
              <a:t>A Better Friendship Data Structure</a:t>
            </a:r>
          </a:p>
        </p:txBody>
      </p:sp>
      <p:grpSp>
        <p:nvGrpSpPr>
          <p:cNvPr id="29700" name="Group 217"/>
          <p:cNvGrpSpPr>
            <a:grpSpLocks/>
          </p:cNvGrpSpPr>
          <p:nvPr/>
        </p:nvGrpSpPr>
        <p:grpSpPr bwMode="auto">
          <a:xfrm>
            <a:off x="4587875" y="3382963"/>
            <a:ext cx="3871913" cy="3276600"/>
            <a:chOff x="2890" y="2131"/>
            <a:chExt cx="2439" cy="2064"/>
          </a:xfrm>
        </p:grpSpPr>
        <p:sp>
          <p:nvSpPr>
            <p:cNvPr id="29724" name="Rectangle 7"/>
            <p:cNvSpPr>
              <a:spLocks noChangeArrowheads="1"/>
            </p:cNvSpPr>
            <p:nvPr/>
          </p:nvSpPr>
          <p:spPr bwMode="auto">
            <a:xfrm>
              <a:off x="5088" y="402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5" name="Rectangle 8"/>
            <p:cNvSpPr>
              <a:spLocks noChangeArrowheads="1"/>
            </p:cNvSpPr>
            <p:nvPr/>
          </p:nvSpPr>
          <p:spPr bwMode="auto">
            <a:xfrm>
              <a:off x="4923" y="402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6" name="Rectangle 9"/>
            <p:cNvSpPr>
              <a:spLocks noChangeArrowheads="1"/>
            </p:cNvSpPr>
            <p:nvPr/>
          </p:nvSpPr>
          <p:spPr bwMode="auto">
            <a:xfrm>
              <a:off x="472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7" name="Rectangle 10"/>
            <p:cNvSpPr>
              <a:spLocks noChangeArrowheads="1"/>
            </p:cNvSpPr>
            <p:nvPr/>
          </p:nvSpPr>
          <p:spPr bwMode="auto">
            <a:xfrm>
              <a:off x="4515" y="402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8" name="Rectangle 11"/>
            <p:cNvSpPr>
              <a:spLocks noChangeArrowheads="1"/>
            </p:cNvSpPr>
            <p:nvPr/>
          </p:nvSpPr>
          <p:spPr bwMode="auto">
            <a:xfrm>
              <a:off x="4313" y="402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9" name="Rectangle 12"/>
            <p:cNvSpPr>
              <a:spLocks noChangeArrowheads="1"/>
            </p:cNvSpPr>
            <p:nvPr/>
          </p:nvSpPr>
          <p:spPr bwMode="auto">
            <a:xfrm>
              <a:off x="411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0" name="Rectangle 13"/>
            <p:cNvSpPr>
              <a:spLocks noChangeArrowheads="1"/>
            </p:cNvSpPr>
            <p:nvPr/>
          </p:nvSpPr>
          <p:spPr bwMode="auto">
            <a:xfrm>
              <a:off x="3921" y="402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1" name="Rectangle 14"/>
            <p:cNvSpPr>
              <a:spLocks noChangeArrowheads="1"/>
            </p:cNvSpPr>
            <p:nvPr/>
          </p:nvSpPr>
          <p:spPr bwMode="auto">
            <a:xfrm>
              <a:off x="3742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2" name="Rectangle 15"/>
            <p:cNvSpPr>
              <a:spLocks noChangeArrowheads="1"/>
            </p:cNvSpPr>
            <p:nvPr/>
          </p:nvSpPr>
          <p:spPr bwMode="auto">
            <a:xfrm>
              <a:off x="3563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3" name="Rectangle 16"/>
            <p:cNvSpPr>
              <a:spLocks noChangeArrowheads="1"/>
            </p:cNvSpPr>
            <p:nvPr/>
          </p:nvSpPr>
          <p:spPr bwMode="auto">
            <a:xfrm>
              <a:off x="3356" y="402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4" name="Rectangle 17"/>
            <p:cNvSpPr>
              <a:spLocks noChangeArrowheads="1"/>
            </p:cNvSpPr>
            <p:nvPr/>
          </p:nvSpPr>
          <p:spPr bwMode="auto">
            <a:xfrm>
              <a:off x="3157" y="402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5" name="Rectangle 18"/>
            <p:cNvSpPr>
              <a:spLocks noChangeArrowheads="1"/>
            </p:cNvSpPr>
            <p:nvPr/>
          </p:nvSpPr>
          <p:spPr bwMode="auto">
            <a:xfrm>
              <a:off x="2890" y="402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736" name="Rectangle 19"/>
            <p:cNvSpPr>
              <a:spLocks noChangeArrowheads="1"/>
            </p:cNvSpPr>
            <p:nvPr/>
          </p:nvSpPr>
          <p:spPr bwMode="auto">
            <a:xfrm>
              <a:off x="5088" y="385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7" name="Rectangle 20"/>
            <p:cNvSpPr>
              <a:spLocks noChangeArrowheads="1"/>
            </p:cNvSpPr>
            <p:nvPr/>
          </p:nvSpPr>
          <p:spPr bwMode="auto">
            <a:xfrm>
              <a:off x="4923" y="385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8" name="Rectangle 21"/>
            <p:cNvSpPr>
              <a:spLocks noChangeArrowheads="1"/>
            </p:cNvSpPr>
            <p:nvPr/>
          </p:nvSpPr>
          <p:spPr bwMode="auto">
            <a:xfrm>
              <a:off x="472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9" name="Rectangle 22"/>
            <p:cNvSpPr>
              <a:spLocks noChangeArrowheads="1"/>
            </p:cNvSpPr>
            <p:nvPr/>
          </p:nvSpPr>
          <p:spPr bwMode="auto">
            <a:xfrm>
              <a:off x="4515" y="385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0" name="Rectangle 23"/>
            <p:cNvSpPr>
              <a:spLocks noChangeArrowheads="1"/>
            </p:cNvSpPr>
            <p:nvPr/>
          </p:nvSpPr>
          <p:spPr bwMode="auto">
            <a:xfrm>
              <a:off x="4313" y="385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1" name="Rectangle 24"/>
            <p:cNvSpPr>
              <a:spLocks noChangeArrowheads="1"/>
            </p:cNvSpPr>
            <p:nvPr/>
          </p:nvSpPr>
          <p:spPr bwMode="auto">
            <a:xfrm>
              <a:off x="411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2" name="Rectangle 25"/>
            <p:cNvSpPr>
              <a:spLocks noChangeArrowheads="1"/>
            </p:cNvSpPr>
            <p:nvPr/>
          </p:nvSpPr>
          <p:spPr bwMode="auto">
            <a:xfrm>
              <a:off x="3921" y="385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3" name="Rectangle 26"/>
            <p:cNvSpPr>
              <a:spLocks noChangeArrowheads="1"/>
            </p:cNvSpPr>
            <p:nvPr/>
          </p:nvSpPr>
          <p:spPr bwMode="auto">
            <a:xfrm>
              <a:off x="3742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4" name="Rectangle 27"/>
            <p:cNvSpPr>
              <a:spLocks noChangeArrowheads="1"/>
            </p:cNvSpPr>
            <p:nvPr/>
          </p:nvSpPr>
          <p:spPr bwMode="auto">
            <a:xfrm>
              <a:off x="3563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5" name="Rectangle 28"/>
            <p:cNvSpPr>
              <a:spLocks noChangeArrowheads="1"/>
            </p:cNvSpPr>
            <p:nvPr/>
          </p:nvSpPr>
          <p:spPr bwMode="auto">
            <a:xfrm>
              <a:off x="3356" y="385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6" name="Rectangle 29"/>
            <p:cNvSpPr>
              <a:spLocks noChangeArrowheads="1"/>
            </p:cNvSpPr>
            <p:nvPr/>
          </p:nvSpPr>
          <p:spPr bwMode="auto">
            <a:xfrm>
              <a:off x="3157" y="385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7" name="Rectangle 30"/>
            <p:cNvSpPr>
              <a:spLocks noChangeArrowheads="1"/>
            </p:cNvSpPr>
            <p:nvPr/>
          </p:nvSpPr>
          <p:spPr bwMode="auto">
            <a:xfrm>
              <a:off x="2890" y="385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748" name="Rectangle 31"/>
            <p:cNvSpPr>
              <a:spLocks noChangeArrowheads="1"/>
            </p:cNvSpPr>
            <p:nvPr/>
          </p:nvSpPr>
          <p:spPr bwMode="auto">
            <a:xfrm>
              <a:off x="5088" y="367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9" name="Rectangle 32"/>
            <p:cNvSpPr>
              <a:spLocks noChangeArrowheads="1"/>
            </p:cNvSpPr>
            <p:nvPr/>
          </p:nvSpPr>
          <p:spPr bwMode="auto">
            <a:xfrm>
              <a:off x="4923" y="367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0" name="Rectangle 33"/>
            <p:cNvSpPr>
              <a:spLocks noChangeArrowheads="1"/>
            </p:cNvSpPr>
            <p:nvPr/>
          </p:nvSpPr>
          <p:spPr bwMode="auto">
            <a:xfrm>
              <a:off x="472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1" name="Rectangle 34"/>
            <p:cNvSpPr>
              <a:spLocks noChangeArrowheads="1"/>
            </p:cNvSpPr>
            <p:nvPr/>
          </p:nvSpPr>
          <p:spPr bwMode="auto">
            <a:xfrm>
              <a:off x="4515" y="367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2" name="Rectangle 35"/>
            <p:cNvSpPr>
              <a:spLocks noChangeArrowheads="1"/>
            </p:cNvSpPr>
            <p:nvPr/>
          </p:nvSpPr>
          <p:spPr bwMode="auto">
            <a:xfrm>
              <a:off x="4313" y="367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3" name="Rectangle 36"/>
            <p:cNvSpPr>
              <a:spLocks noChangeArrowheads="1"/>
            </p:cNvSpPr>
            <p:nvPr/>
          </p:nvSpPr>
          <p:spPr bwMode="auto">
            <a:xfrm>
              <a:off x="411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4" name="Rectangle 37"/>
            <p:cNvSpPr>
              <a:spLocks noChangeArrowheads="1"/>
            </p:cNvSpPr>
            <p:nvPr/>
          </p:nvSpPr>
          <p:spPr bwMode="auto">
            <a:xfrm>
              <a:off x="3921" y="367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5" name="Rectangle 38"/>
            <p:cNvSpPr>
              <a:spLocks noChangeArrowheads="1"/>
            </p:cNvSpPr>
            <p:nvPr/>
          </p:nvSpPr>
          <p:spPr bwMode="auto">
            <a:xfrm>
              <a:off x="3742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6" name="Rectangle 39"/>
            <p:cNvSpPr>
              <a:spLocks noChangeArrowheads="1"/>
            </p:cNvSpPr>
            <p:nvPr/>
          </p:nvSpPr>
          <p:spPr bwMode="auto">
            <a:xfrm>
              <a:off x="3563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7" name="Rectangle 40"/>
            <p:cNvSpPr>
              <a:spLocks noChangeArrowheads="1"/>
            </p:cNvSpPr>
            <p:nvPr/>
          </p:nvSpPr>
          <p:spPr bwMode="auto">
            <a:xfrm>
              <a:off x="3356" y="367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8" name="Rectangle 41"/>
            <p:cNvSpPr>
              <a:spLocks noChangeArrowheads="1"/>
            </p:cNvSpPr>
            <p:nvPr/>
          </p:nvSpPr>
          <p:spPr bwMode="auto">
            <a:xfrm>
              <a:off x="3157" y="367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9" name="Rectangle 42"/>
            <p:cNvSpPr>
              <a:spLocks noChangeArrowheads="1"/>
            </p:cNvSpPr>
            <p:nvPr/>
          </p:nvSpPr>
          <p:spPr bwMode="auto">
            <a:xfrm>
              <a:off x="2890" y="367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760" name="Rectangle 43"/>
            <p:cNvSpPr>
              <a:spLocks noChangeArrowheads="1"/>
            </p:cNvSpPr>
            <p:nvPr/>
          </p:nvSpPr>
          <p:spPr bwMode="auto">
            <a:xfrm>
              <a:off x="5088" y="350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1" name="Rectangle 44"/>
            <p:cNvSpPr>
              <a:spLocks noChangeArrowheads="1"/>
            </p:cNvSpPr>
            <p:nvPr/>
          </p:nvSpPr>
          <p:spPr bwMode="auto">
            <a:xfrm>
              <a:off x="4923" y="350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2" name="Rectangle 45"/>
            <p:cNvSpPr>
              <a:spLocks noChangeArrowheads="1"/>
            </p:cNvSpPr>
            <p:nvPr/>
          </p:nvSpPr>
          <p:spPr bwMode="auto">
            <a:xfrm>
              <a:off x="472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3" name="Rectangle 46"/>
            <p:cNvSpPr>
              <a:spLocks noChangeArrowheads="1"/>
            </p:cNvSpPr>
            <p:nvPr/>
          </p:nvSpPr>
          <p:spPr bwMode="auto">
            <a:xfrm>
              <a:off x="4515" y="350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4" name="Rectangle 47"/>
            <p:cNvSpPr>
              <a:spLocks noChangeArrowheads="1"/>
            </p:cNvSpPr>
            <p:nvPr/>
          </p:nvSpPr>
          <p:spPr bwMode="auto">
            <a:xfrm>
              <a:off x="4313" y="350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5" name="Rectangle 48"/>
            <p:cNvSpPr>
              <a:spLocks noChangeArrowheads="1"/>
            </p:cNvSpPr>
            <p:nvPr/>
          </p:nvSpPr>
          <p:spPr bwMode="auto">
            <a:xfrm>
              <a:off x="411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6" name="Rectangle 49"/>
            <p:cNvSpPr>
              <a:spLocks noChangeArrowheads="1"/>
            </p:cNvSpPr>
            <p:nvPr/>
          </p:nvSpPr>
          <p:spPr bwMode="auto">
            <a:xfrm>
              <a:off x="3921" y="350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7" name="Rectangle 50"/>
            <p:cNvSpPr>
              <a:spLocks noChangeArrowheads="1"/>
            </p:cNvSpPr>
            <p:nvPr/>
          </p:nvSpPr>
          <p:spPr bwMode="auto">
            <a:xfrm>
              <a:off x="3742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8" name="Rectangle 51"/>
            <p:cNvSpPr>
              <a:spLocks noChangeArrowheads="1"/>
            </p:cNvSpPr>
            <p:nvPr/>
          </p:nvSpPr>
          <p:spPr bwMode="auto">
            <a:xfrm>
              <a:off x="3563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9" name="Rectangle 52"/>
            <p:cNvSpPr>
              <a:spLocks noChangeArrowheads="1"/>
            </p:cNvSpPr>
            <p:nvPr/>
          </p:nvSpPr>
          <p:spPr bwMode="auto">
            <a:xfrm>
              <a:off x="3356" y="350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0" name="Rectangle 53"/>
            <p:cNvSpPr>
              <a:spLocks noChangeArrowheads="1"/>
            </p:cNvSpPr>
            <p:nvPr/>
          </p:nvSpPr>
          <p:spPr bwMode="auto">
            <a:xfrm>
              <a:off x="3157" y="350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1" name="Rectangle 54"/>
            <p:cNvSpPr>
              <a:spLocks noChangeArrowheads="1"/>
            </p:cNvSpPr>
            <p:nvPr/>
          </p:nvSpPr>
          <p:spPr bwMode="auto">
            <a:xfrm>
              <a:off x="2890" y="350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772" name="Rectangle 55"/>
            <p:cNvSpPr>
              <a:spLocks noChangeArrowheads="1"/>
            </p:cNvSpPr>
            <p:nvPr/>
          </p:nvSpPr>
          <p:spPr bwMode="auto">
            <a:xfrm>
              <a:off x="5088" y="333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3" name="Rectangle 56"/>
            <p:cNvSpPr>
              <a:spLocks noChangeArrowheads="1"/>
            </p:cNvSpPr>
            <p:nvPr/>
          </p:nvSpPr>
          <p:spPr bwMode="auto">
            <a:xfrm>
              <a:off x="4923" y="333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4" name="Rectangle 57"/>
            <p:cNvSpPr>
              <a:spLocks noChangeArrowheads="1"/>
            </p:cNvSpPr>
            <p:nvPr/>
          </p:nvSpPr>
          <p:spPr bwMode="auto">
            <a:xfrm>
              <a:off x="472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5" name="Rectangle 58"/>
            <p:cNvSpPr>
              <a:spLocks noChangeArrowheads="1"/>
            </p:cNvSpPr>
            <p:nvPr/>
          </p:nvSpPr>
          <p:spPr bwMode="auto">
            <a:xfrm>
              <a:off x="4515" y="333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6" name="Rectangle 59"/>
            <p:cNvSpPr>
              <a:spLocks noChangeArrowheads="1"/>
            </p:cNvSpPr>
            <p:nvPr/>
          </p:nvSpPr>
          <p:spPr bwMode="auto">
            <a:xfrm>
              <a:off x="4313" y="333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7" name="Rectangle 60"/>
            <p:cNvSpPr>
              <a:spLocks noChangeArrowheads="1"/>
            </p:cNvSpPr>
            <p:nvPr/>
          </p:nvSpPr>
          <p:spPr bwMode="auto">
            <a:xfrm>
              <a:off x="411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8" name="Rectangle 61"/>
            <p:cNvSpPr>
              <a:spLocks noChangeArrowheads="1"/>
            </p:cNvSpPr>
            <p:nvPr/>
          </p:nvSpPr>
          <p:spPr bwMode="auto">
            <a:xfrm>
              <a:off x="3921" y="333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9" name="Rectangle 62"/>
            <p:cNvSpPr>
              <a:spLocks noChangeArrowheads="1"/>
            </p:cNvSpPr>
            <p:nvPr/>
          </p:nvSpPr>
          <p:spPr bwMode="auto">
            <a:xfrm>
              <a:off x="3742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0" name="Rectangle 63"/>
            <p:cNvSpPr>
              <a:spLocks noChangeArrowheads="1"/>
            </p:cNvSpPr>
            <p:nvPr/>
          </p:nvSpPr>
          <p:spPr bwMode="auto">
            <a:xfrm>
              <a:off x="3563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1" name="Rectangle 64"/>
            <p:cNvSpPr>
              <a:spLocks noChangeArrowheads="1"/>
            </p:cNvSpPr>
            <p:nvPr/>
          </p:nvSpPr>
          <p:spPr bwMode="auto">
            <a:xfrm>
              <a:off x="3356" y="333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2" name="Rectangle 65"/>
            <p:cNvSpPr>
              <a:spLocks noChangeArrowheads="1"/>
            </p:cNvSpPr>
            <p:nvPr/>
          </p:nvSpPr>
          <p:spPr bwMode="auto">
            <a:xfrm>
              <a:off x="3157" y="333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3" name="Rectangle 66"/>
            <p:cNvSpPr>
              <a:spLocks noChangeArrowheads="1"/>
            </p:cNvSpPr>
            <p:nvPr/>
          </p:nvSpPr>
          <p:spPr bwMode="auto">
            <a:xfrm>
              <a:off x="2890" y="333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784" name="Rectangle 67"/>
            <p:cNvSpPr>
              <a:spLocks noChangeArrowheads="1"/>
            </p:cNvSpPr>
            <p:nvPr/>
          </p:nvSpPr>
          <p:spPr bwMode="auto">
            <a:xfrm>
              <a:off x="5088" y="316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5" name="Rectangle 68"/>
            <p:cNvSpPr>
              <a:spLocks noChangeArrowheads="1"/>
            </p:cNvSpPr>
            <p:nvPr/>
          </p:nvSpPr>
          <p:spPr bwMode="auto">
            <a:xfrm>
              <a:off x="4923" y="316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6" name="Rectangle 69"/>
            <p:cNvSpPr>
              <a:spLocks noChangeArrowheads="1"/>
            </p:cNvSpPr>
            <p:nvPr/>
          </p:nvSpPr>
          <p:spPr bwMode="auto">
            <a:xfrm>
              <a:off x="472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7" name="Rectangle 70"/>
            <p:cNvSpPr>
              <a:spLocks noChangeArrowheads="1"/>
            </p:cNvSpPr>
            <p:nvPr/>
          </p:nvSpPr>
          <p:spPr bwMode="auto">
            <a:xfrm>
              <a:off x="4515" y="316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8" name="Rectangle 71"/>
            <p:cNvSpPr>
              <a:spLocks noChangeArrowheads="1"/>
            </p:cNvSpPr>
            <p:nvPr/>
          </p:nvSpPr>
          <p:spPr bwMode="auto">
            <a:xfrm>
              <a:off x="4313" y="316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9" name="Rectangle 72"/>
            <p:cNvSpPr>
              <a:spLocks noChangeArrowheads="1"/>
            </p:cNvSpPr>
            <p:nvPr/>
          </p:nvSpPr>
          <p:spPr bwMode="auto">
            <a:xfrm>
              <a:off x="411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0" name="Rectangle 73"/>
            <p:cNvSpPr>
              <a:spLocks noChangeArrowheads="1"/>
            </p:cNvSpPr>
            <p:nvPr/>
          </p:nvSpPr>
          <p:spPr bwMode="auto">
            <a:xfrm>
              <a:off x="3921" y="316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1" name="Rectangle 74"/>
            <p:cNvSpPr>
              <a:spLocks noChangeArrowheads="1"/>
            </p:cNvSpPr>
            <p:nvPr/>
          </p:nvSpPr>
          <p:spPr bwMode="auto">
            <a:xfrm>
              <a:off x="3742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2" name="Rectangle 75"/>
            <p:cNvSpPr>
              <a:spLocks noChangeArrowheads="1"/>
            </p:cNvSpPr>
            <p:nvPr/>
          </p:nvSpPr>
          <p:spPr bwMode="auto">
            <a:xfrm>
              <a:off x="3563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3" name="Rectangle 76"/>
            <p:cNvSpPr>
              <a:spLocks noChangeArrowheads="1"/>
            </p:cNvSpPr>
            <p:nvPr/>
          </p:nvSpPr>
          <p:spPr bwMode="auto">
            <a:xfrm>
              <a:off x="3356" y="316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4" name="Rectangle 77"/>
            <p:cNvSpPr>
              <a:spLocks noChangeArrowheads="1"/>
            </p:cNvSpPr>
            <p:nvPr/>
          </p:nvSpPr>
          <p:spPr bwMode="auto">
            <a:xfrm>
              <a:off x="3157" y="316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5" name="Rectangle 78"/>
            <p:cNvSpPr>
              <a:spLocks noChangeArrowheads="1"/>
            </p:cNvSpPr>
            <p:nvPr/>
          </p:nvSpPr>
          <p:spPr bwMode="auto">
            <a:xfrm>
              <a:off x="2890" y="316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796" name="Rectangle 79"/>
            <p:cNvSpPr>
              <a:spLocks noChangeArrowheads="1"/>
            </p:cNvSpPr>
            <p:nvPr/>
          </p:nvSpPr>
          <p:spPr bwMode="auto">
            <a:xfrm>
              <a:off x="5088" y="299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7" name="Rectangle 80"/>
            <p:cNvSpPr>
              <a:spLocks noChangeArrowheads="1"/>
            </p:cNvSpPr>
            <p:nvPr/>
          </p:nvSpPr>
          <p:spPr bwMode="auto">
            <a:xfrm>
              <a:off x="4923" y="299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8" name="Rectangle 81"/>
            <p:cNvSpPr>
              <a:spLocks noChangeArrowheads="1"/>
            </p:cNvSpPr>
            <p:nvPr/>
          </p:nvSpPr>
          <p:spPr bwMode="auto">
            <a:xfrm>
              <a:off x="472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9" name="Rectangle 82"/>
            <p:cNvSpPr>
              <a:spLocks noChangeArrowheads="1"/>
            </p:cNvSpPr>
            <p:nvPr/>
          </p:nvSpPr>
          <p:spPr bwMode="auto">
            <a:xfrm>
              <a:off x="4515" y="299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0" name="Rectangle 83"/>
            <p:cNvSpPr>
              <a:spLocks noChangeArrowheads="1"/>
            </p:cNvSpPr>
            <p:nvPr/>
          </p:nvSpPr>
          <p:spPr bwMode="auto">
            <a:xfrm>
              <a:off x="4313" y="299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1" name="Rectangle 84"/>
            <p:cNvSpPr>
              <a:spLocks noChangeArrowheads="1"/>
            </p:cNvSpPr>
            <p:nvPr/>
          </p:nvSpPr>
          <p:spPr bwMode="auto">
            <a:xfrm>
              <a:off x="411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2" name="Rectangle 85"/>
            <p:cNvSpPr>
              <a:spLocks noChangeArrowheads="1"/>
            </p:cNvSpPr>
            <p:nvPr/>
          </p:nvSpPr>
          <p:spPr bwMode="auto">
            <a:xfrm>
              <a:off x="3921" y="299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3" name="Rectangle 86"/>
            <p:cNvSpPr>
              <a:spLocks noChangeArrowheads="1"/>
            </p:cNvSpPr>
            <p:nvPr/>
          </p:nvSpPr>
          <p:spPr bwMode="auto">
            <a:xfrm>
              <a:off x="3742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4" name="Rectangle 87"/>
            <p:cNvSpPr>
              <a:spLocks noChangeArrowheads="1"/>
            </p:cNvSpPr>
            <p:nvPr/>
          </p:nvSpPr>
          <p:spPr bwMode="auto">
            <a:xfrm>
              <a:off x="3563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5" name="Rectangle 88"/>
            <p:cNvSpPr>
              <a:spLocks noChangeArrowheads="1"/>
            </p:cNvSpPr>
            <p:nvPr/>
          </p:nvSpPr>
          <p:spPr bwMode="auto">
            <a:xfrm>
              <a:off x="3356" y="299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6" name="Rectangle 89"/>
            <p:cNvSpPr>
              <a:spLocks noChangeArrowheads="1"/>
            </p:cNvSpPr>
            <p:nvPr/>
          </p:nvSpPr>
          <p:spPr bwMode="auto">
            <a:xfrm>
              <a:off x="3157" y="299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7" name="Rectangle 90"/>
            <p:cNvSpPr>
              <a:spLocks noChangeArrowheads="1"/>
            </p:cNvSpPr>
            <p:nvPr/>
          </p:nvSpPr>
          <p:spPr bwMode="auto">
            <a:xfrm>
              <a:off x="2890" y="299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08" name="Rectangle 91"/>
            <p:cNvSpPr>
              <a:spLocks noChangeArrowheads="1"/>
            </p:cNvSpPr>
            <p:nvPr/>
          </p:nvSpPr>
          <p:spPr bwMode="auto">
            <a:xfrm>
              <a:off x="5088" y="281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9" name="Rectangle 92"/>
            <p:cNvSpPr>
              <a:spLocks noChangeArrowheads="1"/>
            </p:cNvSpPr>
            <p:nvPr/>
          </p:nvSpPr>
          <p:spPr bwMode="auto">
            <a:xfrm>
              <a:off x="4923" y="281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0" name="Rectangle 93"/>
            <p:cNvSpPr>
              <a:spLocks noChangeArrowheads="1"/>
            </p:cNvSpPr>
            <p:nvPr/>
          </p:nvSpPr>
          <p:spPr bwMode="auto">
            <a:xfrm>
              <a:off x="472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1" name="Rectangle 94"/>
            <p:cNvSpPr>
              <a:spLocks noChangeArrowheads="1"/>
            </p:cNvSpPr>
            <p:nvPr/>
          </p:nvSpPr>
          <p:spPr bwMode="auto">
            <a:xfrm>
              <a:off x="4515" y="281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2" name="Rectangle 95"/>
            <p:cNvSpPr>
              <a:spLocks noChangeArrowheads="1"/>
            </p:cNvSpPr>
            <p:nvPr/>
          </p:nvSpPr>
          <p:spPr bwMode="auto">
            <a:xfrm>
              <a:off x="4313" y="281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3" name="Rectangle 96"/>
            <p:cNvSpPr>
              <a:spLocks noChangeArrowheads="1"/>
            </p:cNvSpPr>
            <p:nvPr/>
          </p:nvSpPr>
          <p:spPr bwMode="auto">
            <a:xfrm>
              <a:off x="411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4" name="Rectangle 97"/>
            <p:cNvSpPr>
              <a:spLocks noChangeArrowheads="1"/>
            </p:cNvSpPr>
            <p:nvPr/>
          </p:nvSpPr>
          <p:spPr bwMode="auto">
            <a:xfrm>
              <a:off x="3921" y="281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5" name="Rectangle 98"/>
            <p:cNvSpPr>
              <a:spLocks noChangeArrowheads="1"/>
            </p:cNvSpPr>
            <p:nvPr/>
          </p:nvSpPr>
          <p:spPr bwMode="auto">
            <a:xfrm>
              <a:off x="3742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6" name="Rectangle 99"/>
            <p:cNvSpPr>
              <a:spLocks noChangeArrowheads="1"/>
            </p:cNvSpPr>
            <p:nvPr/>
          </p:nvSpPr>
          <p:spPr bwMode="auto">
            <a:xfrm>
              <a:off x="3563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7" name="Rectangle 100"/>
            <p:cNvSpPr>
              <a:spLocks noChangeArrowheads="1"/>
            </p:cNvSpPr>
            <p:nvPr/>
          </p:nvSpPr>
          <p:spPr bwMode="auto">
            <a:xfrm>
              <a:off x="3356" y="281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8" name="Rectangle 101"/>
            <p:cNvSpPr>
              <a:spLocks noChangeArrowheads="1"/>
            </p:cNvSpPr>
            <p:nvPr/>
          </p:nvSpPr>
          <p:spPr bwMode="auto">
            <a:xfrm>
              <a:off x="3157" y="281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9" name="Rectangle 102"/>
            <p:cNvSpPr>
              <a:spLocks noChangeArrowheads="1"/>
            </p:cNvSpPr>
            <p:nvPr/>
          </p:nvSpPr>
          <p:spPr bwMode="auto">
            <a:xfrm>
              <a:off x="2890" y="281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20" name="Rectangle 103"/>
            <p:cNvSpPr>
              <a:spLocks noChangeArrowheads="1"/>
            </p:cNvSpPr>
            <p:nvPr/>
          </p:nvSpPr>
          <p:spPr bwMode="auto">
            <a:xfrm>
              <a:off x="5088" y="264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1" name="Rectangle 104"/>
            <p:cNvSpPr>
              <a:spLocks noChangeArrowheads="1"/>
            </p:cNvSpPr>
            <p:nvPr/>
          </p:nvSpPr>
          <p:spPr bwMode="auto">
            <a:xfrm>
              <a:off x="4923" y="264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2" name="Rectangle 105"/>
            <p:cNvSpPr>
              <a:spLocks noChangeArrowheads="1"/>
            </p:cNvSpPr>
            <p:nvPr/>
          </p:nvSpPr>
          <p:spPr bwMode="auto">
            <a:xfrm>
              <a:off x="472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3" name="Rectangle 106"/>
            <p:cNvSpPr>
              <a:spLocks noChangeArrowheads="1"/>
            </p:cNvSpPr>
            <p:nvPr/>
          </p:nvSpPr>
          <p:spPr bwMode="auto">
            <a:xfrm>
              <a:off x="4515" y="264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4" name="Rectangle 107"/>
            <p:cNvSpPr>
              <a:spLocks noChangeArrowheads="1"/>
            </p:cNvSpPr>
            <p:nvPr/>
          </p:nvSpPr>
          <p:spPr bwMode="auto">
            <a:xfrm>
              <a:off x="4313" y="264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5" name="Rectangle 108"/>
            <p:cNvSpPr>
              <a:spLocks noChangeArrowheads="1"/>
            </p:cNvSpPr>
            <p:nvPr/>
          </p:nvSpPr>
          <p:spPr bwMode="auto">
            <a:xfrm>
              <a:off x="411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6" name="Rectangle 109"/>
            <p:cNvSpPr>
              <a:spLocks noChangeArrowheads="1"/>
            </p:cNvSpPr>
            <p:nvPr/>
          </p:nvSpPr>
          <p:spPr bwMode="auto">
            <a:xfrm>
              <a:off x="3921" y="264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7" name="Rectangle 110"/>
            <p:cNvSpPr>
              <a:spLocks noChangeArrowheads="1"/>
            </p:cNvSpPr>
            <p:nvPr/>
          </p:nvSpPr>
          <p:spPr bwMode="auto">
            <a:xfrm>
              <a:off x="3742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8" name="Rectangle 111"/>
            <p:cNvSpPr>
              <a:spLocks noChangeArrowheads="1"/>
            </p:cNvSpPr>
            <p:nvPr/>
          </p:nvSpPr>
          <p:spPr bwMode="auto">
            <a:xfrm>
              <a:off x="3563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9" name="Rectangle 112"/>
            <p:cNvSpPr>
              <a:spLocks noChangeArrowheads="1"/>
            </p:cNvSpPr>
            <p:nvPr/>
          </p:nvSpPr>
          <p:spPr bwMode="auto">
            <a:xfrm>
              <a:off x="3356" y="264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0" name="Rectangle 113"/>
            <p:cNvSpPr>
              <a:spLocks noChangeArrowheads="1"/>
            </p:cNvSpPr>
            <p:nvPr/>
          </p:nvSpPr>
          <p:spPr bwMode="auto">
            <a:xfrm>
              <a:off x="3157" y="264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1" name="Rectangle 114"/>
            <p:cNvSpPr>
              <a:spLocks noChangeArrowheads="1"/>
            </p:cNvSpPr>
            <p:nvPr/>
          </p:nvSpPr>
          <p:spPr bwMode="auto">
            <a:xfrm>
              <a:off x="2890" y="264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32" name="Rectangle 115"/>
            <p:cNvSpPr>
              <a:spLocks noChangeArrowheads="1"/>
            </p:cNvSpPr>
            <p:nvPr/>
          </p:nvSpPr>
          <p:spPr bwMode="auto">
            <a:xfrm>
              <a:off x="5088" y="247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3" name="Rectangle 116"/>
            <p:cNvSpPr>
              <a:spLocks noChangeArrowheads="1"/>
            </p:cNvSpPr>
            <p:nvPr/>
          </p:nvSpPr>
          <p:spPr bwMode="auto">
            <a:xfrm>
              <a:off x="4923" y="247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4" name="Rectangle 117"/>
            <p:cNvSpPr>
              <a:spLocks noChangeArrowheads="1"/>
            </p:cNvSpPr>
            <p:nvPr/>
          </p:nvSpPr>
          <p:spPr bwMode="auto">
            <a:xfrm>
              <a:off x="472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5" name="Rectangle 118"/>
            <p:cNvSpPr>
              <a:spLocks noChangeArrowheads="1"/>
            </p:cNvSpPr>
            <p:nvPr/>
          </p:nvSpPr>
          <p:spPr bwMode="auto">
            <a:xfrm>
              <a:off x="4515" y="247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6" name="Rectangle 119"/>
            <p:cNvSpPr>
              <a:spLocks noChangeArrowheads="1"/>
            </p:cNvSpPr>
            <p:nvPr/>
          </p:nvSpPr>
          <p:spPr bwMode="auto">
            <a:xfrm>
              <a:off x="4313" y="247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7" name="Rectangle 120"/>
            <p:cNvSpPr>
              <a:spLocks noChangeArrowheads="1"/>
            </p:cNvSpPr>
            <p:nvPr/>
          </p:nvSpPr>
          <p:spPr bwMode="auto">
            <a:xfrm>
              <a:off x="411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8" name="Rectangle 121"/>
            <p:cNvSpPr>
              <a:spLocks noChangeArrowheads="1"/>
            </p:cNvSpPr>
            <p:nvPr/>
          </p:nvSpPr>
          <p:spPr bwMode="auto">
            <a:xfrm>
              <a:off x="3921" y="247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9" name="Rectangle 122"/>
            <p:cNvSpPr>
              <a:spLocks noChangeArrowheads="1"/>
            </p:cNvSpPr>
            <p:nvPr/>
          </p:nvSpPr>
          <p:spPr bwMode="auto">
            <a:xfrm>
              <a:off x="3742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0" name="Rectangle 123"/>
            <p:cNvSpPr>
              <a:spLocks noChangeArrowheads="1"/>
            </p:cNvSpPr>
            <p:nvPr/>
          </p:nvSpPr>
          <p:spPr bwMode="auto">
            <a:xfrm>
              <a:off x="3563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1" name="Rectangle 124"/>
            <p:cNvSpPr>
              <a:spLocks noChangeArrowheads="1"/>
            </p:cNvSpPr>
            <p:nvPr/>
          </p:nvSpPr>
          <p:spPr bwMode="auto">
            <a:xfrm>
              <a:off x="3356" y="247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2" name="Rectangle 125"/>
            <p:cNvSpPr>
              <a:spLocks noChangeArrowheads="1"/>
            </p:cNvSpPr>
            <p:nvPr/>
          </p:nvSpPr>
          <p:spPr bwMode="auto">
            <a:xfrm>
              <a:off x="3157" y="247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3" name="Rectangle 126"/>
            <p:cNvSpPr>
              <a:spLocks noChangeArrowheads="1"/>
            </p:cNvSpPr>
            <p:nvPr/>
          </p:nvSpPr>
          <p:spPr bwMode="auto">
            <a:xfrm>
              <a:off x="2890" y="247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44" name="Rectangle 127"/>
            <p:cNvSpPr>
              <a:spLocks noChangeArrowheads="1"/>
            </p:cNvSpPr>
            <p:nvPr/>
          </p:nvSpPr>
          <p:spPr bwMode="auto">
            <a:xfrm>
              <a:off x="5088" y="230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5" name="Rectangle 128"/>
            <p:cNvSpPr>
              <a:spLocks noChangeArrowheads="1"/>
            </p:cNvSpPr>
            <p:nvPr/>
          </p:nvSpPr>
          <p:spPr bwMode="auto">
            <a:xfrm>
              <a:off x="4923" y="230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6" name="Rectangle 129"/>
            <p:cNvSpPr>
              <a:spLocks noChangeArrowheads="1"/>
            </p:cNvSpPr>
            <p:nvPr/>
          </p:nvSpPr>
          <p:spPr bwMode="auto">
            <a:xfrm>
              <a:off x="472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7" name="Rectangle 130"/>
            <p:cNvSpPr>
              <a:spLocks noChangeArrowheads="1"/>
            </p:cNvSpPr>
            <p:nvPr/>
          </p:nvSpPr>
          <p:spPr bwMode="auto">
            <a:xfrm>
              <a:off x="4515" y="230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8" name="Rectangle 131"/>
            <p:cNvSpPr>
              <a:spLocks noChangeArrowheads="1"/>
            </p:cNvSpPr>
            <p:nvPr/>
          </p:nvSpPr>
          <p:spPr bwMode="auto">
            <a:xfrm>
              <a:off x="4313" y="230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9" name="Rectangle 132"/>
            <p:cNvSpPr>
              <a:spLocks noChangeArrowheads="1"/>
            </p:cNvSpPr>
            <p:nvPr/>
          </p:nvSpPr>
          <p:spPr bwMode="auto">
            <a:xfrm>
              <a:off x="411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0" name="Rectangle 133"/>
            <p:cNvSpPr>
              <a:spLocks noChangeArrowheads="1"/>
            </p:cNvSpPr>
            <p:nvPr/>
          </p:nvSpPr>
          <p:spPr bwMode="auto">
            <a:xfrm>
              <a:off x="3921" y="230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1" name="Rectangle 134"/>
            <p:cNvSpPr>
              <a:spLocks noChangeArrowheads="1"/>
            </p:cNvSpPr>
            <p:nvPr/>
          </p:nvSpPr>
          <p:spPr bwMode="auto">
            <a:xfrm>
              <a:off x="3742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2" name="Rectangle 135"/>
            <p:cNvSpPr>
              <a:spLocks noChangeArrowheads="1"/>
            </p:cNvSpPr>
            <p:nvPr/>
          </p:nvSpPr>
          <p:spPr bwMode="auto">
            <a:xfrm>
              <a:off x="3563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3" name="Rectangle 136"/>
            <p:cNvSpPr>
              <a:spLocks noChangeArrowheads="1"/>
            </p:cNvSpPr>
            <p:nvPr/>
          </p:nvSpPr>
          <p:spPr bwMode="auto">
            <a:xfrm>
              <a:off x="3356" y="230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4" name="Rectangle 137"/>
            <p:cNvSpPr>
              <a:spLocks noChangeArrowheads="1"/>
            </p:cNvSpPr>
            <p:nvPr/>
          </p:nvSpPr>
          <p:spPr bwMode="auto">
            <a:xfrm>
              <a:off x="3157" y="230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5" name="Rectangle 138"/>
            <p:cNvSpPr>
              <a:spLocks noChangeArrowheads="1"/>
            </p:cNvSpPr>
            <p:nvPr/>
          </p:nvSpPr>
          <p:spPr bwMode="auto">
            <a:xfrm>
              <a:off x="2890" y="230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56" name="Rectangle 139"/>
            <p:cNvSpPr>
              <a:spLocks noChangeArrowheads="1"/>
            </p:cNvSpPr>
            <p:nvPr/>
          </p:nvSpPr>
          <p:spPr bwMode="auto">
            <a:xfrm>
              <a:off x="5088" y="213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857" name="Rectangle 140"/>
            <p:cNvSpPr>
              <a:spLocks noChangeArrowheads="1"/>
            </p:cNvSpPr>
            <p:nvPr/>
          </p:nvSpPr>
          <p:spPr bwMode="auto">
            <a:xfrm>
              <a:off x="4923" y="213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858" name="Rectangle 141"/>
            <p:cNvSpPr>
              <a:spLocks noChangeArrowheads="1"/>
            </p:cNvSpPr>
            <p:nvPr/>
          </p:nvSpPr>
          <p:spPr bwMode="auto">
            <a:xfrm>
              <a:off x="472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859" name="Rectangle 142"/>
            <p:cNvSpPr>
              <a:spLocks noChangeArrowheads="1"/>
            </p:cNvSpPr>
            <p:nvPr/>
          </p:nvSpPr>
          <p:spPr bwMode="auto">
            <a:xfrm>
              <a:off x="4515" y="213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860" name="Rectangle 143"/>
            <p:cNvSpPr>
              <a:spLocks noChangeArrowheads="1"/>
            </p:cNvSpPr>
            <p:nvPr/>
          </p:nvSpPr>
          <p:spPr bwMode="auto">
            <a:xfrm>
              <a:off x="4313" y="213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861" name="Rectangle 144"/>
            <p:cNvSpPr>
              <a:spLocks noChangeArrowheads="1"/>
            </p:cNvSpPr>
            <p:nvPr/>
          </p:nvSpPr>
          <p:spPr bwMode="auto">
            <a:xfrm>
              <a:off x="411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862" name="Rectangle 145"/>
            <p:cNvSpPr>
              <a:spLocks noChangeArrowheads="1"/>
            </p:cNvSpPr>
            <p:nvPr/>
          </p:nvSpPr>
          <p:spPr bwMode="auto">
            <a:xfrm>
              <a:off x="3921" y="213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63" name="Rectangle 146"/>
            <p:cNvSpPr>
              <a:spLocks noChangeArrowheads="1"/>
            </p:cNvSpPr>
            <p:nvPr/>
          </p:nvSpPr>
          <p:spPr bwMode="auto">
            <a:xfrm>
              <a:off x="3742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64" name="Rectangle 147"/>
            <p:cNvSpPr>
              <a:spLocks noChangeArrowheads="1"/>
            </p:cNvSpPr>
            <p:nvPr/>
          </p:nvSpPr>
          <p:spPr bwMode="auto">
            <a:xfrm>
              <a:off x="3563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65" name="Rectangle 148"/>
            <p:cNvSpPr>
              <a:spLocks noChangeArrowheads="1"/>
            </p:cNvSpPr>
            <p:nvPr/>
          </p:nvSpPr>
          <p:spPr bwMode="auto">
            <a:xfrm>
              <a:off x="3356" y="213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66" name="Rectangle 149"/>
            <p:cNvSpPr>
              <a:spLocks noChangeArrowheads="1"/>
            </p:cNvSpPr>
            <p:nvPr/>
          </p:nvSpPr>
          <p:spPr bwMode="auto">
            <a:xfrm>
              <a:off x="3157" y="213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67" name="Rectangle 150"/>
            <p:cNvSpPr>
              <a:spLocks noChangeArrowheads="1"/>
            </p:cNvSpPr>
            <p:nvPr/>
          </p:nvSpPr>
          <p:spPr bwMode="auto">
            <a:xfrm>
              <a:off x="2890" y="213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68" name="Line 151"/>
            <p:cNvSpPr>
              <a:spLocks noChangeShapeType="1"/>
            </p:cNvSpPr>
            <p:nvPr/>
          </p:nvSpPr>
          <p:spPr bwMode="auto">
            <a:xfrm>
              <a:off x="2890" y="2131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9" name="Line 152"/>
            <p:cNvSpPr>
              <a:spLocks noChangeShapeType="1"/>
            </p:cNvSpPr>
            <p:nvPr/>
          </p:nvSpPr>
          <p:spPr bwMode="auto">
            <a:xfrm>
              <a:off x="2890" y="230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0" name="Line 153"/>
            <p:cNvSpPr>
              <a:spLocks noChangeShapeType="1"/>
            </p:cNvSpPr>
            <p:nvPr/>
          </p:nvSpPr>
          <p:spPr bwMode="auto">
            <a:xfrm>
              <a:off x="2890" y="247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1" name="Line 154"/>
            <p:cNvSpPr>
              <a:spLocks noChangeShapeType="1"/>
            </p:cNvSpPr>
            <p:nvPr/>
          </p:nvSpPr>
          <p:spPr bwMode="auto">
            <a:xfrm>
              <a:off x="2890" y="264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2" name="Line 155"/>
            <p:cNvSpPr>
              <a:spLocks noChangeShapeType="1"/>
            </p:cNvSpPr>
            <p:nvPr/>
          </p:nvSpPr>
          <p:spPr bwMode="auto">
            <a:xfrm>
              <a:off x="2890" y="281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3" name="Line 156"/>
            <p:cNvSpPr>
              <a:spLocks noChangeShapeType="1"/>
            </p:cNvSpPr>
            <p:nvPr/>
          </p:nvSpPr>
          <p:spPr bwMode="auto">
            <a:xfrm>
              <a:off x="2890" y="299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4" name="Line 157"/>
            <p:cNvSpPr>
              <a:spLocks noChangeShapeType="1"/>
            </p:cNvSpPr>
            <p:nvPr/>
          </p:nvSpPr>
          <p:spPr bwMode="auto">
            <a:xfrm>
              <a:off x="2890" y="316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5" name="Line 158"/>
            <p:cNvSpPr>
              <a:spLocks noChangeShapeType="1"/>
            </p:cNvSpPr>
            <p:nvPr/>
          </p:nvSpPr>
          <p:spPr bwMode="auto">
            <a:xfrm>
              <a:off x="2890" y="333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6" name="Line 159"/>
            <p:cNvSpPr>
              <a:spLocks noChangeShapeType="1"/>
            </p:cNvSpPr>
            <p:nvPr/>
          </p:nvSpPr>
          <p:spPr bwMode="auto">
            <a:xfrm>
              <a:off x="2890" y="350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7" name="Line 160"/>
            <p:cNvSpPr>
              <a:spLocks noChangeShapeType="1"/>
            </p:cNvSpPr>
            <p:nvPr/>
          </p:nvSpPr>
          <p:spPr bwMode="auto">
            <a:xfrm>
              <a:off x="2890" y="367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8" name="Line 161"/>
            <p:cNvSpPr>
              <a:spLocks noChangeShapeType="1"/>
            </p:cNvSpPr>
            <p:nvPr/>
          </p:nvSpPr>
          <p:spPr bwMode="auto">
            <a:xfrm>
              <a:off x="2890" y="385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9" name="Line 162"/>
            <p:cNvSpPr>
              <a:spLocks noChangeShapeType="1"/>
            </p:cNvSpPr>
            <p:nvPr/>
          </p:nvSpPr>
          <p:spPr bwMode="auto">
            <a:xfrm>
              <a:off x="2890" y="402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0" name="Line 163"/>
            <p:cNvSpPr>
              <a:spLocks noChangeShapeType="1"/>
            </p:cNvSpPr>
            <p:nvPr/>
          </p:nvSpPr>
          <p:spPr bwMode="auto">
            <a:xfrm>
              <a:off x="2890" y="4195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1" name="Line 164"/>
            <p:cNvSpPr>
              <a:spLocks noChangeShapeType="1"/>
            </p:cNvSpPr>
            <p:nvPr/>
          </p:nvSpPr>
          <p:spPr bwMode="auto">
            <a:xfrm>
              <a:off x="2890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2" name="Line 165"/>
            <p:cNvSpPr>
              <a:spLocks noChangeShapeType="1"/>
            </p:cNvSpPr>
            <p:nvPr/>
          </p:nvSpPr>
          <p:spPr bwMode="auto">
            <a:xfrm>
              <a:off x="3157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3" name="Line 166"/>
            <p:cNvSpPr>
              <a:spLocks noChangeShapeType="1"/>
            </p:cNvSpPr>
            <p:nvPr/>
          </p:nvSpPr>
          <p:spPr bwMode="auto">
            <a:xfrm>
              <a:off x="3356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4" name="Line 167"/>
            <p:cNvSpPr>
              <a:spLocks noChangeShapeType="1"/>
            </p:cNvSpPr>
            <p:nvPr/>
          </p:nvSpPr>
          <p:spPr bwMode="auto">
            <a:xfrm>
              <a:off x="356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5" name="Line 168"/>
            <p:cNvSpPr>
              <a:spLocks noChangeShapeType="1"/>
            </p:cNvSpPr>
            <p:nvPr/>
          </p:nvSpPr>
          <p:spPr bwMode="auto">
            <a:xfrm>
              <a:off x="3742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6" name="Line 169"/>
            <p:cNvSpPr>
              <a:spLocks noChangeShapeType="1"/>
            </p:cNvSpPr>
            <p:nvPr/>
          </p:nvSpPr>
          <p:spPr bwMode="auto">
            <a:xfrm>
              <a:off x="3921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7" name="Line 170"/>
            <p:cNvSpPr>
              <a:spLocks noChangeShapeType="1"/>
            </p:cNvSpPr>
            <p:nvPr/>
          </p:nvSpPr>
          <p:spPr bwMode="auto">
            <a:xfrm>
              <a:off x="411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8" name="Line 171"/>
            <p:cNvSpPr>
              <a:spLocks noChangeShapeType="1"/>
            </p:cNvSpPr>
            <p:nvPr/>
          </p:nvSpPr>
          <p:spPr bwMode="auto">
            <a:xfrm>
              <a:off x="431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9" name="Line 172"/>
            <p:cNvSpPr>
              <a:spLocks noChangeShapeType="1"/>
            </p:cNvSpPr>
            <p:nvPr/>
          </p:nvSpPr>
          <p:spPr bwMode="auto">
            <a:xfrm>
              <a:off x="4515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0" name="Line 173"/>
            <p:cNvSpPr>
              <a:spLocks noChangeShapeType="1"/>
            </p:cNvSpPr>
            <p:nvPr/>
          </p:nvSpPr>
          <p:spPr bwMode="auto">
            <a:xfrm>
              <a:off x="472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1" name="Line 174"/>
            <p:cNvSpPr>
              <a:spLocks noChangeShapeType="1"/>
            </p:cNvSpPr>
            <p:nvPr/>
          </p:nvSpPr>
          <p:spPr bwMode="auto">
            <a:xfrm>
              <a:off x="492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2" name="Line 175"/>
            <p:cNvSpPr>
              <a:spLocks noChangeShapeType="1"/>
            </p:cNvSpPr>
            <p:nvPr/>
          </p:nvSpPr>
          <p:spPr bwMode="auto">
            <a:xfrm>
              <a:off x="5088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3" name="Line 176"/>
            <p:cNvSpPr>
              <a:spLocks noChangeShapeType="1"/>
            </p:cNvSpPr>
            <p:nvPr/>
          </p:nvSpPr>
          <p:spPr bwMode="auto">
            <a:xfrm>
              <a:off x="5329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701" name="Text Box 181"/>
          <p:cNvSpPr txBox="1">
            <a:spLocks noChangeArrowheads="1"/>
          </p:cNvSpPr>
          <p:nvPr/>
        </p:nvSpPr>
        <p:spPr bwMode="auto">
          <a:xfrm>
            <a:off x="5646738" y="36210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2" name="Text Box 188"/>
          <p:cNvSpPr txBox="1">
            <a:spLocks noChangeArrowheads="1"/>
          </p:cNvSpPr>
          <p:nvPr/>
        </p:nvSpPr>
        <p:spPr bwMode="auto">
          <a:xfrm>
            <a:off x="4984750" y="41735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3" name="Text Box 194"/>
          <p:cNvSpPr txBox="1">
            <a:spLocks noChangeArrowheads="1"/>
          </p:cNvSpPr>
          <p:nvPr/>
        </p:nvSpPr>
        <p:spPr bwMode="auto">
          <a:xfrm>
            <a:off x="5937250" y="49974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4" name="Text Box 197"/>
          <p:cNvSpPr txBox="1">
            <a:spLocks noChangeArrowheads="1"/>
          </p:cNvSpPr>
          <p:nvPr/>
        </p:nvSpPr>
        <p:spPr bwMode="auto">
          <a:xfrm>
            <a:off x="6532563" y="4449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5" name="Text Box 198"/>
          <p:cNvSpPr txBox="1">
            <a:spLocks noChangeArrowheads="1"/>
          </p:cNvSpPr>
          <p:nvPr/>
        </p:nvSpPr>
        <p:spPr bwMode="auto">
          <a:xfrm>
            <a:off x="5316538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6" name="Text Box 199"/>
          <p:cNvSpPr txBox="1">
            <a:spLocks noChangeArrowheads="1"/>
          </p:cNvSpPr>
          <p:nvPr/>
        </p:nvSpPr>
        <p:spPr bwMode="auto">
          <a:xfrm>
            <a:off x="5011738" y="38989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7" name="Text Box 200"/>
          <p:cNvSpPr txBox="1">
            <a:spLocks noChangeArrowheads="1"/>
          </p:cNvSpPr>
          <p:nvPr/>
        </p:nvSpPr>
        <p:spPr bwMode="auto">
          <a:xfrm>
            <a:off x="5935663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8" name="Text Box 201"/>
          <p:cNvSpPr txBox="1">
            <a:spLocks noChangeArrowheads="1"/>
          </p:cNvSpPr>
          <p:nvPr/>
        </p:nvSpPr>
        <p:spPr bwMode="auto">
          <a:xfrm>
            <a:off x="6202363" y="4460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9" name="Text Box 202"/>
          <p:cNvSpPr txBox="1">
            <a:spLocks noChangeArrowheads="1"/>
          </p:cNvSpPr>
          <p:nvPr/>
        </p:nvSpPr>
        <p:spPr bwMode="auto">
          <a:xfrm>
            <a:off x="5926138" y="3598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0" name="Text Box 203"/>
          <p:cNvSpPr txBox="1">
            <a:spLocks noChangeArrowheads="1"/>
          </p:cNvSpPr>
          <p:nvPr/>
        </p:nvSpPr>
        <p:spPr bwMode="auto">
          <a:xfrm>
            <a:off x="5011738" y="44561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1" name="Text Box 204"/>
          <p:cNvSpPr txBox="1">
            <a:spLocks noChangeArrowheads="1"/>
          </p:cNvSpPr>
          <p:nvPr/>
        </p:nvSpPr>
        <p:spPr bwMode="auto">
          <a:xfrm>
            <a:off x="6835775" y="47085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2" name="Text Box 205"/>
          <p:cNvSpPr txBox="1">
            <a:spLocks noChangeArrowheads="1"/>
          </p:cNvSpPr>
          <p:nvPr/>
        </p:nvSpPr>
        <p:spPr bwMode="auto">
          <a:xfrm>
            <a:off x="6230938" y="52895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3" name="Text Box 206"/>
          <p:cNvSpPr txBox="1">
            <a:spLocks noChangeArrowheads="1"/>
          </p:cNvSpPr>
          <p:nvPr/>
        </p:nvSpPr>
        <p:spPr bwMode="auto">
          <a:xfrm>
            <a:off x="6240463" y="55419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4" name="Text Box 207"/>
          <p:cNvSpPr txBox="1">
            <a:spLocks noChangeArrowheads="1"/>
          </p:cNvSpPr>
          <p:nvPr/>
        </p:nvSpPr>
        <p:spPr bwMode="auto">
          <a:xfrm>
            <a:off x="7164388" y="47371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5" name="Text Box 208"/>
          <p:cNvSpPr txBox="1">
            <a:spLocks noChangeArrowheads="1"/>
          </p:cNvSpPr>
          <p:nvPr/>
        </p:nvSpPr>
        <p:spPr bwMode="auto">
          <a:xfrm>
            <a:off x="6235700" y="5822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6" name="Text Box 209"/>
          <p:cNvSpPr txBox="1">
            <a:spLocks noChangeArrowheads="1"/>
          </p:cNvSpPr>
          <p:nvPr/>
        </p:nvSpPr>
        <p:spPr bwMode="auto">
          <a:xfrm>
            <a:off x="7459663" y="4703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7" name="Text Box 210"/>
          <p:cNvSpPr txBox="1">
            <a:spLocks noChangeArrowheads="1"/>
          </p:cNvSpPr>
          <p:nvPr/>
        </p:nvSpPr>
        <p:spPr bwMode="auto">
          <a:xfrm>
            <a:off x="7783513" y="58134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8" name="Text Box 211"/>
          <p:cNvSpPr txBox="1">
            <a:spLocks noChangeArrowheads="1"/>
          </p:cNvSpPr>
          <p:nvPr/>
        </p:nvSpPr>
        <p:spPr bwMode="auto">
          <a:xfrm>
            <a:off x="7507288" y="60944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9" name="Text Box 212"/>
          <p:cNvSpPr txBox="1">
            <a:spLocks noChangeArrowheads="1"/>
          </p:cNvSpPr>
          <p:nvPr/>
        </p:nvSpPr>
        <p:spPr bwMode="auto">
          <a:xfrm>
            <a:off x="5945188" y="63468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20" name="Text Box 213"/>
          <p:cNvSpPr txBox="1">
            <a:spLocks noChangeArrowheads="1"/>
          </p:cNvSpPr>
          <p:nvPr/>
        </p:nvSpPr>
        <p:spPr bwMode="auto">
          <a:xfrm>
            <a:off x="8074025" y="44592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7370" name="Text Box 218"/>
          <p:cNvSpPr txBox="1">
            <a:spLocks noChangeArrowheads="1"/>
          </p:cNvSpPr>
          <p:nvPr/>
        </p:nvSpPr>
        <p:spPr bwMode="auto">
          <a:xfrm>
            <a:off x="779014" y="963613"/>
            <a:ext cx="75596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So what we’ve done is created a new </a:t>
            </a:r>
            <a:r>
              <a:rPr lang="en-US" sz="2200" dirty="0">
                <a:solidFill>
                  <a:srgbClr val="9900FF"/>
                </a:solidFill>
              </a:rPr>
              <a:t>data structure</a:t>
            </a:r>
            <a:r>
              <a:rPr lang="en-US" sz="2200" dirty="0"/>
              <a:t> that</a:t>
            </a:r>
            <a:br>
              <a:rPr lang="en-US" sz="2200" dirty="0"/>
            </a:br>
            <a:r>
              <a:rPr lang="en-US" sz="2200" dirty="0"/>
              <a:t>makes it faster to determine if two people are friends!</a:t>
            </a:r>
          </a:p>
        </p:txBody>
      </p:sp>
      <p:sp>
        <p:nvSpPr>
          <p:cNvPr id="177371" name="Text Box 219"/>
          <p:cNvSpPr txBox="1">
            <a:spLocks noChangeArrowheads="1"/>
          </p:cNvSpPr>
          <p:nvPr/>
        </p:nvSpPr>
        <p:spPr bwMode="auto">
          <a:xfrm>
            <a:off x="331339" y="1831975"/>
            <a:ext cx="84550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Coupled with our new, more efficient </a:t>
            </a:r>
            <a:r>
              <a:rPr lang="en-US" sz="2200">
                <a:solidFill>
                  <a:srgbClr val="9900FF"/>
                </a:solidFill>
              </a:rPr>
              <a:t>algorithm</a:t>
            </a:r>
            <a:r>
              <a:rPr lang="en-US" sz="2200"/>
              <a:t>, we can </a:t>
            </a:r>
            <a:br>
              <a:rPr lang="en-US" sz="2200"/>
            </a:br>
            <a:r>
              <a:rPr lang="en-US" sz="2200"/>
              <a:t>quickly find out if two people are friends!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592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 dirty="0">
                <a:solidFill>
                  <a:srgbClr val="800000"/>
                </a:solidFill>
              </a:rPr>
              <a:t>User</a:t>
            </a:r>
            <a:r>
              <a:rPr lang="en-US" sz="2000" dirty="0"/>
              <a:t> 		           </a:t>
            </a:r>
            <a:r>
              <a:rPr lang="en-US" sz="2000" u="sng" dirty="0">
                <a:solidFill>
                  <a:srgbClr val="006666"/>
                </a:solidFill>
              </a:rPr>
              <a:t>Number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Carey Nash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Danny Hsu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1</a:t>
            </a:r>
            <a:br>
              <a:rPr lang="en-US" sz="2000" dirty="0"/>
            </a:br>
            <a:r>
              <a:rPr lang="en-US" sz="2000" dirty="0">
                <a:solidFill>
                  <a:srgbClr val="800000"/>
                </a:solidFill>
              </a:rPr>
              <a:t>David Small	</a:t>
            </a:r>
            <a:r>
              <a:rPr lang="en-US" sz="2000" dirty="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David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Sun</a:t>
            </a:r>
            <a:r>
              <a:rPr lang="en-US" sz="2000" dirty="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Jenny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Oh</a:t>
            </a:r>
            <a:r>
              <a:rPr lang="en-US" sz="2000" dirty="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Len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Kleinrock</a:t>
            </a:r>
            <a:r>
              <a:rPr lang="en-US" sz="2000" dirty="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Mario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800000"/>
                </a:solidFill>
              </a:rPr>
              <a:t>Giso</a:t>
            </a:r>
            <a:r>
              <a:rPr lang="en-US" sz="2000" dirty="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 dirty="0" err="1">
                <a:solidFill>
                  <a:srgbClr val="800000"/>
                </a:solidFill>
              </a:rPr>
              <a:t>Melani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dirty="0" err="1">
                <a:solidFill>
                  <a:srgbClr val="800000"/>
                </a:solidFill>
              </a:rPr>
              <a:t>Kan</a:t>
            </a:r>
            <a:r>
              <a:rPr lang="en-US" sz="2000" dirty="0"/>
              <a:t> 		</a:t>
            </a:r>
            <a:r>
              <a:rPr lang="en-US" sz="2000" dirty="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Lim</a:t>
            </a:r>
            <a:r>
              <a:rPr lang="en-US" sz="2000" dirty="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Rich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Nguyen</a:t>
            </a:r>
            <a:r>
              <a:rPr lang="en-US" sz="2000" dirty="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 dirty="0">
                <a:solidFill>
                  <a:srgbClr val="800000"/>
                </a:solidFill>
              </a:rPr>
              <a:t>Scott Wilhelm</a:t>
            </a:r>
            <a:r>
              <a:rPr lang="en-US" sz="2000" dirty="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107950" y="5060950"/>
            <a:ext cx="4767263" cy="1625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Friend-finding Algorithm: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8975 " pathEditMode="relative" ptsTypes="AA">
                                      <p:cBhvr>
                                        <p:cTn id="6" dur="2000" fill="hold"/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370" grpId="0"/>
      <p:bldP spid="177371" grpId="0"/>
      <p:bldP spid="174085" grpId="1" animBg="1"/>
      <p:bldP spid="1773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Who Am I?</a:t>
            </a:r>
          </a:p>
        </p:txBody>
      </p:sp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4712677" y="990600"/>
            <a:ext cx="4545623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b="1" dirty="0">
                <a:solidFill>
                  <a:srgbClr val="008080"/>
                </a:solidFill>
              </a:rPr>
              <a:t>Carey </a:t>
            </a:r>
            <a:r>
              <a:rPr lang="en-US" sz="2200" b="1" dirty="0" err="1">
                <a:solidFill>
                  <a:srgbClr val="008080"/>
                </a:solidFill>
              </a:rPr>
              <a:t>Nachenberg</a:t>
            </a:r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r>
              <a:rPr lang="en-US" dirty="0"/>
              <a:t>Age:	  </a:t>
            </a:r>
            <a:r>
              <a:rPr lang="en-US" dirty="0">
                <a:solidFill>
                  <a:srgbClr val="6600CC"/>
                </a:solidFill>
              </a:rPr>
              <a:t>46 </a:t>
            </a:r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endParaRPr lang="en-US" sz="10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School: </a:t>
            </a:r>
            <a:r>
              <a:rPr lang="en-US" sz="2200" dirty="0">
                <a:solidFill>
                  <a:srgbClr val="6600CC"/>
                </a:solidFill>
              </a:rPr>
              <a:t>BS+MS in CS, UCLA ’95</a:t>
            </a:r>
          </a:p>
          <a:p>
            <a:pPr eaLnBrk="1" hangingPunct="1"/>
            <a:endParaRPr lang="en-US" sz="10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Work</a:t>
            </a:r>
            <a:r>
              <a:rPr lang="en-US" sz="2200" dirty="0">
                <a:solidFill>
                  <a:srgbClr val="7030A0"/>
                </a:solidFill>
              </a:rPr>
              <a:t>:   </a:t>
            </a:r>
            <a:r>
              <a:rPr lang="en-US" sz="2200" dirty="0">
                <a:solidFill>
                  <a:srgbClr val="6600CC"/>
                </a:solidFill>
              </a:rPr>
              <a:t>Adjunct Prof at UCLA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</a:rPr>
              <a:t>             Engineer at Google</a:t>
            </a:r>
            <a:r>
              <a:rPr lang="en-US" sz="2200" baseline="30000" dirty="0">
                <a:solidFill>
                  <a:srgbClr val="6600CC"/>
                </a:solidFill>
              </a:rPr>
              <a:t>[X]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</a:rPr>
              <a:t>	</a:t>
            </a:r>
          </a:p>
          <a:p>
            <a:pPr eaLnBrk="1" hangingPunct="1"/>
            <a:endParaRPr lang="en-US" sz="2200" dirty="0"/>
          </a:p>
          <a:p>
            <a:pPr eaLnBrk="1" hangingPunct="1"/>
            <a:r>
              <a:rPr lang="en-US" sz="2200" dirty="0"/>
              <a:t>Hobbies: </a:t>
            </a:r>
            <a:r>
              <a:rPr lang="en-US" sz="2200" dirty="0">
                <a:solidFill>
                  <a:srgbClr val="6600CC"/>
                </a:solidFill>
              </a:rPr>
              <a:t>Rock climbing,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	   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2200" dirty="0">
                <a:solidFill>
                  <a:srgbClr val="6600CC"/>
                </a:solidFill>
              </a:rPr>
              <a:t>weight training, 	  	    teaching CS!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My goal: </a:t>
            </a:r>
            <a:r>
              <a:rPr lang="en-US" sz="2200" dirty="0">
                <a:solidFill>
                  <a:srgbClr val="6600CC"/>
                </a:solidFill>
              </a:rPr>
              <a:t>To make an impact on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            your life</a:t>
            </a:r>
            <a:r>
              <a:rPr lang="en-US" sz="2200" i="1" dirty="0">
                <a:solidFill>
                  <a:srgbClr val="6600CC"/>
                </a:solidFill>
              </a:rPr>
              <a:t> (</a:t>
            </a:r>
            <a:r>
              <a:rPr lang="en-US" sz="2200" dirty="0">
                <a:solidFill>
                  <a:srgbClr val="6600CC"/>
                </a:solidFill>
              </a:rPr>
              <a:t>through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            getting you excited                  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            about programming)!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</p:txBody>
      </p:sp>
      <p:pic>
        <p:nvPicPr>
          <p:cNvPr id="4101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0"/>
          <a:stretch/>
        </p:blipFill>
        <p:spPr bwMode="auto">
          <a:xfrm>
            <a:off x="608152" y="3446813"/>
            <a:ext cx="1846389" cy="22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82" y="990600"/>
            <a:ext cx="2548907" cy="2265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01" y="4052350"/>
            <a:ext cx="1533091" cy="236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87" y="3625093"/>
            <a:ext cx="1957036" cy="12133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438524" y="3195530"/>
            <a:ext cx="12104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28" y="2987023"/>
            <a:ext cx="638070" cy="638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-216480"/>
            <a:ext cx="8569325" cy="1025525"/>
          </a:xfrm>
        </p:spPr>
        <p:txBody>
          <a:bodyPr/>
          <a:lstStyle/>
          <a:p>
            <a:r>
              <a:rPr lang="en-US" sz="3200" dirty="0"/>
              <a:t>Data Structures + Algorithms = Confusion!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449263" y="696853"/>
            <a:ext cx="81295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Of course, your data structures and algorithms </a:t>
            </a:r>
            <a:br>
              <a:rPr lang="en-US" sz="2200" dirty="0"/>
            </a:br>
            <a:r>
              <a:rPr lang="en-US" sz="2200" dirty="0"/>
              <a:t>can get quite complex.</a:t>
            </a:r>
          </a:p>
        </p:txBody>
      </p:sp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688288" y="3324005"/>
            <a:ext cx="6589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If you gave your code to another programmer, </a:t>
            </a:r>
            <a:br>
              <a:rPr lang="en-US" sz="2000" dirty="0"/>
            </a:br>
            <a:r>
              <a:rPr lang="en-US" sz="2000" dirty="0"/>
              <a:t>he/she would have no idea how to use it!</a:t>
            </a:r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37225" y="1894055"/>
            <a:ext cx="2287588" cy="711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000"/>
              <a:t>Friend-finding Algorithm:</a:t>
            </a:r>
          </a:p>
          <a:p>
            <a:pPr eaLnBrk="1" hangingPunct="1"/>
            <a:r>
              <a:rPr lang="en-US" sz="1000"/>
              <a:t>1. Look up their numbers 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 </a:t>
            </a:r>
            <a:r>
              <a:rPr lang="en-US" sz="1000">
                <a:solidFill>
                  <a:srgbClr val="6600CC"/>
                </a:solidFill>
              </a:rPr>
              <a:t>B</a:t>
            </a:r>
          </a:p>
          <a:p>
            <a:pPr eaLnBrk="1" hangingPunct="1"/>
            <a:r>
              <a:rPr lang="en-US" sz="1000"/>
              <a:t>2. Check (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) </a:t>
            </a:r>
            <a:r>
              <a:rPr lang="en-US" sz="1000" i="1"/>
              <a:t>or</a:t>
            </a:r>
            <a:r>
              <a:rPr lang="en-US" sz="1000"/>
              <a:t> (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) in our array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pic>
        <p:nvPicPr>
          <p:cNvPr id="150731" name="Picture 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567030"/>
            <a:ext cx="1612900" cy="15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730" name="Picture 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694030"/>
            <a:ext cx="143510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732" name="Text Box 6"/>
          <p:cNvSpPr txBox="1">
            <a:spLocks noChangeArrowheads="1"/>
          </p:cNvSpPr>
          <p:nvPr/>
        </p:nvSpPr>
        <p:spPr bwMode="auto">
          <a:xfrm>
            <a:off x="573088" y="4181489"/>
            <a:ext cx="812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Therefore, every time you </a:t>
            </a:r>
            <a:r>
              <a:rPr lang="en-US" sz="2000" dirty="0">
                <a:solidFill>
                  <a:srgbClr val="006666"/>
                </a:solidFill>
              </a:rPr>
              <a:t>create</a:t>
            </a:r>
            <a:r>
              <a:rPr lang="en-US" sz="2000" dirty="0"/>
              <a:t> a new set of </a:t>
            </a:r>
            <a:br>
              <a:rPr lang="en-US" sz="2000" dirty="0"/>
            </a:br>
            <a:r>
              <a:rPr lang="en-US" sz="2000" dirty="0">
                <a:solidFill>
                  <a:srgbClr val="006666"/>
                </a:solidFill>
              </a:rPr>
              <a:t>data structures/algorithms</a:t>
            </a:r>
            <a:r>
              <a:rPr lang="en-US" sz="2000" dirty="0"/>
              <a:t>, it helps to also </a:t>
            </a:r>
            <a:r>
              <a:rPr lang="en-US" sz="2000" dirty="0">
                <a:solidFill>
                  <a:srgbClr val="006666"/>
                </a:solidFill>
              </a:rPr>
              <a:t>create</a:t>
            </a:r>
            <a:r>
              <a:rPr lang="en-US" sz="2000" dirty="0"/>
              <a:t> a </a:t>
            </a:r>
            <a:br>
              <a:rPr lang="en-US" sz="2000" dirty="0"/>
            </a:br>
            <a:r>
              <a:rPr lang="en-US" sz="2000" dirty="0">
                <a:solidFill>
                  <a:srgbClr val="006666"/>
                </a:solidFill>
              </a:rPr>
              <a:t>few simple functions </a:t>
            </a:r>
            <a:r>
              <a:rPr lang="en-US" sz="2000" dirty="0"/>
              <a:t>that hide the gory details…</a:t>
            </a:r>
          </a:p>
        </p:txBody>
      </p:sp>
      <p:sp>
        <p:nvSpPr>
          <p:cNvPr id="2" name="Text Box 220"/>
          <p:cNvSpPr txBox="1">
            <a:spLocks noChangeArrowheads="1"/>
          </p:cNvSpPr>
          <p:nvPr/>
        </p:nvSpPr>
        <p:spPr bwMode="auto">
          <a:xfrm>
            <a:off x="1621289" y="5292507"/>
            <a:ext cx="6135687" cy="1154162"/>
          </a:xfrm>
          <a:prstGeom prst="rect">
            <a:avLst/>
          </a:prstGeom>
          <a:solidFill>
            <a:srgbClr val="FFEA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700" dirty="0"/>
          </a:p>
          <a:p>
            <a:pPr eaLnBrk="1" hangingPunct="1"/>
            <a:r>
              <a:rPr lang="en-US" sz="1800" dirty="0"/>
              <a:t>bool </a:t>
            </a:r>
            <a:r>
              <a:rPr lang="en-US" sz="1800" dirty="0" err="1">
                <a:solidFill>
                  <a:srgbClr val="6600CC"/>
                </a:solidFill>
              </a:rPr>
              <a:t>AreTheyFriends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BecomeFriends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BreakUp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  <a:br>
              <a:rPr lang="en-US" sz="1800" dirty="0"/>
            </a:br>
            <a:endParaRPr lang="en-US" sz="800" dirty="0"/>
          </a:p>
        </p:txBody>
      </p:sp>
      <p:pic>
        <p:nvPicPr>
          <p:cNvPr id="150735" name="Picture 2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19" y="3145098"/>
            <a:ext cx="1504950" cy="1127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6" name="Picture 2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1"/>
          <a:stretch>
            <a:fillRect/>
          </a:stretch>
        </p:blipFill>
        <p:spPr bwMode="auto">
          <a:xfrm>
            <a:off x="1414463" y="1528930"/>
            <a:ext cx="1808162" cy="153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7" name="Picture 20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563855"/>
            <a:ext cx="201136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8" name="Picture 2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1459080"/>
            <a:ext cx="1884363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83672" y="4688916"/>
            <a:ext cx="7431665" cy="2030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main()</a:t>
            </a:r>
          </a:p>
          <a:p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rgbClr val="FF0000"/>
                </a:solidFill>
              </a:rPr>
              <a:t>BecomeFriends</a:t>
            </a:r>
            <a:r>
              <a:rPr lang="en-US" dirty="0">
                <a:solidFill>
                  <a:schemeClr val="tx1"/>
                </a:solidFill>
              </a:rPr>
              <a:t>(“Rob Crouch”, “Eric </a:t>
            </a:r>
            <a:r>
              <a:rPr lang="en-US" dirty="0" err="1">
                <a:solidFill>
                  <a:schemeClr val="tx1"/>
                </a:solidFill>
              </a:rPr>
              <a:t>Chien</a:t>
            </a:r>
            <a:r>
              <a:rPr lang="en-US" dirty="0">
                <a:solidFill>
                  <a:schemeClr val="tx1"/>
                </a:solidFill>
              </a:rPr>
              <a:t>”);</a:t>
            </a:r>
          </a:p>
          <a:p>
            <a:r>
              <a:rPr lang="en-US" dirty="0">
                <a:solidFill>
                  <a:schemeClr val="tx1"/>
                </a:solidFill>
              </a:rPr>
              <a:t>     if (</a:t>
            </a:r>
            <a:r>
              <a:rPr lang="en-US" dirty="0" err="1">
                <a:solidFill>
                  <a:srgbClr val="FF0000"/>
                </a:solidFill>
              </a:rPr>
              <a:t>AreTheyFriends</a:t>
            </a:r>
            <a:r>
              <a:rPr lang="en-US" dirty="0">
                <a:solidFill>
                  <a:schemeClr val="tx1"/>
                </a:solidFill>
              </a:rPr>
              <a:t>(“Carey </a:t>
            </a:r>
            <a:r>
              <a:rPr lang="en-US" dirty="0" err="1">
                <a:solidFill>
                  <a:schemeClr val="tx1"/>
                </a:solidFill>
              </a:rPr>
              <a:t>N”,”David</a:t>
            </a:r>
            <a:r>
              <a:rPr lang="en-US" dirty="0">
                <a:solidFill>
                  <a:schemeClr val="tx1"/>
                </a:solidFill>
              </a:rPr>
              <a:t> S”) == true)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“Carey &amp; David are BFFs!\n”;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167458" y="4031890"/>
            <a:ext cx="4535217" cy="1314053"/>
          </a:xfrm>
          <a:prstGeom prst="wedgeRoundRectCallout">
            <a:avLst>
              <a:gd name="adj1" fmla="val -67800"/>
              <a:gd name="adj2" fmla="val 78330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>
                <a:solidFill>
                  <a:srgbClr val="006666"/>
                </a:solidFill>
              </a:rPr>
              <a:t> lets any programmer use your code…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77091" y="1458853"/>
            <a:ext cx="8425584" cy="18651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4367212" y="1856434"/>
            <a:ext cx="3788227" cy="1359092"/>
          </a:xfrm>
          <a:prstGeom prst="wedgeRoundRectCallout">
            <a:avLst>
              <a:gd name="adj1" fmla="val -66884"/>
              <a:gd name="adj2" fmla="val 69895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Such a collection of simple functions is called an </a:t>
            </a:r>
            <a:r>
              <a:rPr lang="en-US" dirty="0">
                <a:solidFill>
                  <a:srgbClr val="FF0000"/>
                </a:solidFill>
              </a:rPr>
              <a:t>“interface.”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2817154" y="315185"/>
            <a:ext cx="4535217" cy="1314053"/>
          </a:xfrm>
          <a:prstGeom prst="wedgeRoundRectCallout">
            <a:avLst>
              <a:gd name="adj1" fmla="val -67800"/>
              <a:gd name="adj2" fmla="val 78330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Without having to understand any of the </a:t>
            </a:r>
            <a:r>
              <a:rPr lang="en-US" dirty="0">
                <a:solidFill>
                  <a:srgbClr val="FF0000"/>
                </a:solidFill>
              </a:rPr>
              <a:t>sordid details</a:t>
            </a:r>
            <a:r>
              <a:rPr lang="en-US" dirty="0">
                <a:solidFill>
                  <a:srgbClr val="006666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0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50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7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0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50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0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77" dur="2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79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81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83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  <p:bldP spid="150535" grpId="0"/>
      <p:bldP spid="177372" grpId="2" animBg="1"/>
      <p:bldP spid="150732" grpId="0"/>
      <p:bldP spid="150732" grpId="1"/>
      <p:bldP spid="2" grpId="0" uiExpand="1" build="p" animBg="1"/>
      <p:bldP spid="2" grpId="1" build="allAtOnce" animBg="1"/>
      <p:bldP spid="4" grpId="0" animBg="1"/>
      <p:bldP spid="17" grpId="0" animBg="1"/>
      <p:bldP spid="5" grpId="0" animBg="1"/>
      <p:bldP spid="3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381000" y="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Algorithms &amp; Data Structures Are a Perfect Couple!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12738" y="1524000"/>
            <a:ext cx="63896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Algorithms and data structures are like </a:t>
            </a:r>
            <a:r>
              <a:rPr lang="en-US">
                <a:solidFill>
                  <a:srgbClr val="006666"/>
                </a:solidFill>
              </a:rPr>
              <a:t>peas</a:t>
            </a:r>
            <a:r>
              <a:rPr lang="en-US"/>
              <a:t> and </a:t>
            </a:r>
            <a:r>
              <a:rPr lang="en-US">
                <a:solidFill>
                  <a:srgbClr val="FF6600"/>
                </a:solidFill>
              </a:rPr>
              <a:t>carrots</a:t>
            </a:r>
            <a:r>
              <a:rPr lang="en-US"/>
              <a:t> – they belong together!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422275" y="3114675"/>
            <a:ext cx="81295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To solve a problem, you have to design both the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and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together.</a:t>
            </a:r>
          </a:p>
        </p:txBody>
      </p:sp>
      <p:pic>
        <p:nvPicPr>
          <p:cNvPr id="3072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195388"/>
            <a:ext cx="24939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5" name="Text Box 6"/>
          <p:cNvSpPr txBox="1">
            <a:spLocks noChangeArrowheads="1"/>
          </p:cNvSpPr>
          <p:nvPr/>
        </p:nvSpPr>
        <p:spPr bwMode="auto">
          <a:xfrm>
            <a:off x="393700" y="5251450"/>
            <a:ext cx="85074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And in fact, we even have a name for such a </a:t>
            </a:r>
            <a:br>
              <a:rPr lang="en-US"/>
            </a:br>
            <a:r>
              <a:rPr lang="en-US"/>
              <a:t>(</a:t>
            </a:r>
            <a:r>
              <a:rPr lang="en-US">
                <a:solidFill>
                  <a:srgbClr val="6600CC"/>
                </a:solidFill>
              </a:rPr>
              <a:t>data structure</a:t>
            </a:r>
            <a:r>
              <a:rPr lang="en-US"/>
              <a:t> + </a:t>
            </a:r>
            <a:r>
              <a:rPr lang="en-US">
                <a:solidFill>
                  <a:srgbClr val="6600CC"/>
                </a:solidFill>
              </a:rPr>
              <a:t>algorithm </a:t>
            </a:r>
            <a:r>
              <a:rPr lang="en-US"/>
              <a:t>+ </a:t>
            </a:r>
            <a:r>
              <a:rPr lang="en-US">
                <a:solidFill>
                  <a:srgbClr val="6600CC"/>
                </a:solidFill>
              </a:rPr>
              <a:t>interface</a:t>
            </a:r>
            <a:r>
              <a:rPr lang="en-US"/>
              <a:t>) </a:t>
            </a:r>
            <a:br>
              <a:rPr lang="en-US"/>
            </a:br>
            <a:r>
              <a:rPr lang="en-US"/>
              <a:t>solution to a problem…</a:t>
            </a:r>
          </a:p>
        </p:txBody>
      </p:sp>
      <p:sp>
        <p:nvSpPr>
          <p:cNvPr id="30737" name="Text Box 6"/>
          <p:cNvSpPr txBox="1">
            <a:spLocks noChangeArrowheads="1"/>
          </p:cNvSpPr>
          <p:nvPr/>
        </p:nvSpPr>
        <p:spPr bwMode="auto">
          <a:xfrm>
            <a:off x="528638" y="4195763"/>
            <a:ext cx="81295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Then you provide a set of simple </a:t>
            </a:r>
            <a:r>
              <a:rPr lang="en-US">
                <a:solidFill>
                  <a:srgbClr val="6600CC"/>
                </a:solidFill>
              </a:rPr>
              <a:t>“interface” functions</a:t>
            </a:r>
            <a:r>
              <a:rPr lang="en-US"/>
              <a:t> to let any programmer use them easily.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6" name="Rectangle 212"/>
          <p:cNvSpPr>
            <a:spLocks noChangeArrowheads="1"/>
          </p:cNvSpPr>
          <p:nvPr/>
        </p:nvSpPr>
        <p:spPr bwMode="auto">
          <a:xfrm>
            <a:off x="125413" y="2479675"/>
            <a:ext cx="8847137" cy="2376488"/>
          </a:xfrm>
          <a:prstGeom prst="rect">
            <a:avLst/>
          </a:prstGeom>
          <a:solidFill>
            <a:srgbClr val="0048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6200" y="-200025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800">
                <a:solidFill>
                  <a:schemeClr val="tx2"/>
                </a:solidFill>
              </a:rPr>
              <a:t>The Abstract Data Type (ADT)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242888" y="714375"/>
            <a:ext cx="8537575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 </a:t>
            </a:r>
            <a:r>
              <a:rPr lang="en-US">
                <a:solidFill>
                  <a:srgbClr val="9900FF"/>
                </a:solidFill>
              </a:rPr>
              <a:t>Abstract Data Type</a:t>
            </a:r>
            <a:r>
              <a:rPr lang="en-US"/>
              <a:t> or </a:t>
            </a:r>
            <a:r>
              <a:rPr lang="en-US">
                <a:solidFill>
                  <a:srgbClr val="9900FF"/>
                </a:solidFill>
              </a:rPr>
              <a:t>ADT</a:t>
            </a:r>
            <a:r>
              <a:rPr lang="en-US"/>
              <a:t> is: </a:t>
            </a:r>
          </a:p>
          <a:p>
            <a:pPr algn="ctr"/>
            <a:br>
              <a:rPr lang="en-US" sz="1200"/>
            </a:br>
            <a:r>
              <a:rPr lang="en-US"/>
              <a:t>“A coordinated group of </a:t>
            </a:r>
            <a:br>
              <a:rPr lang="en-US"/>
            </a:br>
            <a:r>
              <a:rPr lang="en-US">
                <a:solidFill>
                  <a:srgbClr val="6600CC"/>
                </a:solidFill>
              </a:rPr>
              <a:t>(a) data structures</a:t>
            </a:r>
            <a:r>
              <a:rPr lang="en-US">
                <a:solidFill>
                  <a:srgbClr val="004846"/>
                </a:solidFill>
              </a:rPr>
              <a:t>, </a:t>
            </a:r>
            <a:r>
              <a:rPr lang="en-US">
                <a:solidFill>
                  <a:srgbClr val="6600CC"/>
                </a:solidFill>
              </a:rPr>
              <a:t>(b) algorithms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/>
              <a:t>and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>
                <a:solidFill>
                  <a:srgbClr val="6600CC"/>
                </a:solidFill>
              </a:rPr>
              <a:t>(c) interface functions</a:t>
            </a:r>
            <a:r>
              <a:rPr lang="en-US">
                <a:solidFill>
                  <a:srgbClr val="004846"/>
                </a:solidFill>
              </a:rPr>
              <a:t> </a:t>
            </a:r>
            <a:br>
              <a:rPr lang="en-US">
                <a:solidFill>
                  <a:srgbClr val="004846"/>
                </a:solidFill>
              </a:rPr>
            </a:br>
            <a:r>
              <a:rPr lang="en-US"/>
              <a:t>that is used to solve a particular problem.”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33375" y="6048375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cs typeface="Courier New" pitchFamily="49" charset="0"/>
              </a:rPr>
              <a:t>Typically,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build programs</a:t>
            </a:r>
            <a:r>
              <a:rPr lang="en-US">
                <a:cs typeface="Courier New" pitchFamily="49" charset="0"/>
              </a:rPr>
              <a:t> from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collection of ADTs</a:t>
            </a:r>
            <a:r>
              <a:rPr lang="en-US">
                <a:cs typeface="Courier New" pitchFamily="49" charset="0"/>
              </a:rPr>
              <a:t>, each of which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solves a different sub-problem</a:t>
            </a:r>
            <a:r>
              <a:rPr lang="en-US">
                <a:cs typeface="Courier New" pitchFamily="49" charset="0"/>
              </a:rPr>
              <a:t>.</a:t>
            </a:r>
            <a:endParaRPr lang="en-US"/>
          </a:p>
        </p:txBody>
      </p:sp>
      <p:pic>
        <p:nvPicPr>
          <p:cNvPr id="31968" name="Picture 2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971800"/>
            <a:ext cx="1795463" cy="17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40400" y="3432175"/>
            <a:ext cx="3209925" cy="9525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bool AreTheyFriends(</a:t>
            </a:r>
            <a:r>
              <a:rPr lang="en-US" sz="1400">
                <a:solidFill>
                  <a:srgbClr val="6600FF"/>
                </a:solidFill>
              </a:rPr>
              <a:t>UserA</a:t>
            </a:r>
            <a:r>
              <a:rPr lang="en-US" sz="1400"/>
              <a:t>,</a:t>
            </a:r>
            <a:r>
              <a:rPr lang="en-US" sz="1400">
                <a:solidFill>
                  <a:srgbClr val="6600FF"/>
                </a:solidFill>
              </a:rPr>
              <a:t>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BecomeFriends(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BreakUp(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…</a:t>
            </a:r>
          </a:p>
        </p:txBody>
      </p:sp>
      <p:sp>
        <p:nvSpPr>
          <p:cNvPr id="31957" name="Text Box 213"/>
          <p:cNvSpPr txBox="1">
            <a:spLocks noChangeArrowheads="1"/>
          </p:cNvSpPr>
          <p:nvPr/>
        </p:nvSpPr>
        <p:spPr bwMode="auto">
          <a:xfrm>
            <a:off x="2379663" y="33655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58" name="Text Box 214"/>
          <p:cNvSpPr txBox="1">
            <a:spLocks noChangeArrowheads="1"/>
          </p:cNvSpPr>
          <p:nvPr/>
        </p:nvSpPr>
        <p:spPr bwMode="auto">
          <a:xfrm>
            <a:off x="1633538" y="2487613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E9FFF1"/>
                </a:solidFill>
              </a:rPr>
              <a:t>Abstract Data Type  (for finding friends)</a:t>
            </a: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04788" y="4897438"/>
            <a:ext cx="872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an ADT,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are </a:t>
            </a:r>
            <a:r>
              <a:rPr lang="en-US">
                <a:solidFill>
                  <a:srgbClr val="FF0000"/>
                </a:solidFill>
              </a:rPr>
              <a:t>secret</a:t>
            </a:r>
            <a:r>
              <a:rPr lang="en-US"/>
              <a:t>.</a:t>
            </a:r>
          </a:p>
        </p:txBody>
      </p:sp>
      <p:sp>
        <p:nvSpPr>
          <p:cNvPr id="3" name="Text Box 220"/>
          <p:cNvSpPr txBox="1">
            <a:spLocks noChangeArrowheads="1"/>
          </p:cNvSpPr>
          <p:nvPr/>
        </p:nvSpPr>
        <p:spPr bwMode="auto">
          <a:xfrm>
            <a:off x="2855913" y="2967038"/>
            <a:ext cx="2424112" cy="17176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200"/>
              <a:t>Add Friend Algorithm:</a:t>
            </a:r>
          </a:p>
          <a:p>
            <a:pPr eaLnBrk="1" hangingPunct="1"/>
            <a:endParaRPr lang="en-US" sz="600"/>
          </a:p>
          <a:p>
            <a:pPr eaLnBrk="1" hangingPunct="1"/>
            <a:r>
              <a:rPr lang="en-US" sz="1000"/>
              <a:t>1. 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Stick a</a:t>
            </a:r>
            <a:r>
              <a:rPr lang="en-US" sz="1000">
                <a:solidFill>
                  <a:srgbClr val="6600CC"/>
                </a:solidFill>
              </a:rPr>
              <a:t> *</a:t>
            </a:r>
            <a:r>
              <a:rPr lang="en-US" sz="1000"/>
              <a:t> in grid[n1][n2]</a:t>
            </a:r>
          </a:p>
          <a:p>
            <a:pPr eaLnBrk="1" hangingPunct="1"/>
            <a:r>
              <a:rPr lang="en-US" sz="1000"/>
              <a:t>3. Stick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 in grid[n2][n1]</a:t>
            </a:r>
          </a:p>
          <a:p>
            <a:pPr eaLnBrk="1" hangingPunct="1">
              <a:buFontTx/>
              <a:buChar char="•"/>
            </a:pPr>
            <a:endParaRPr lang="en-US" sz="1000"/>
          </a:p>
          <a:p>
            <a:pPr eaLnBrk="1" hangingPunct="1"/>
            <a:r>
              <a:rPr lang="en-US" sz="1200"/>
              <a:t>Friend-finding Algorithm </a:t>
            </a:r>
            <a:br>
              <a:rPr lang="en-US" sz="1200"/>
            </a:br>
            <a:endParaRPr lang="en-US" sz="600"/>
          </a:p>
          <a:p>
            <a:pPr eaLnBrk="1" hangingPunct="1"/>
            <a:r>
              <a:rPr lang="en-US" sz="1000"/>
              <a:t>1.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Check grid[n1][n2] and grid[n2][n1]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sp>
        <p:nvSpPr>
          <p:cNvPr id="31967" name="Text Box 223"/>
          <p:cNvSpPr txBox="1">
            <a:spLocks noChangeArrowheads="1"/>
          </p:cNvSpPr>
          <p:nvPr/>
        </p:nvSpPr>
        <p:spPr bwMode="auto">
          <a:xfrm>
            <a:off x="5214938" y="33782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4" name="Text Box 220"/>
          <p:cNvSpPr txBox="1">
            <a:spLocks noChangeArrowheads="1"/>
          </p:cNvSpPr>
          <p:nvPr/>
        </p:nvSpPr>
        <p:spPr bwMode="auto">
          <a:xfrm>
            <a:off x="2846388" y="2968625"/>
            <a:ext cx="2827337" cy="1771650"/>
          </a:xfrm>
          <a:prstGeom prst="rect">
            <a:avLst/>
          </a:prstGeom>
          <a:solidFill>
            <a:srgbClr val="004846">
              <a:alpha val="85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700"/>
          </a:p>
          <a:p>
            <a:pPr eaLnBrk="1" hangingPunct="1"/>
            <a:endParaRPr lang="en-US" sz="700"/>
          </a:p>
        </p:txBody>
      </p:sp>
      <p:sp>
        <p:nvSpPr>
          <p:cNvPr id="31965" name="AutoShape 221"/>
          <p:cNvSpPr>
            <a:spLocks noChangeArrowheads="1"/>
          </p:cNvSpPr>
          <p:nvPr/>
        </p:nvSpPr>
        <p:spPr bwMode="auto">
          <a:xfrm>
            <a:off x="3692525" y="1285875"/>
            <a:ext cx="2994025" cy="1568450"/>
          </a:xfrm>
          <a:prstGeom prst="wedgeRoundRectCallout">
            <a:avLst>
              <a:gd name="adj1" fmla="val -37963"/>
              <a:gd name="adj2" fmla="val 79046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I’m a set of </a:t>
            </a:r>
            <a:r>
              <a:rPr lang="en-US" sz="1800" u="sng" dirty="0">
                <a:solidFill>
                  <a:srgbClr val="0000CC"/>
                </a:solidFill>
              </a:rPr>
              <a:t>algorithms</a:t>
            </a:r>
            <a:r>
              <a:rPr lang="en-US" sz="1800" dirty="0">
                <a:solidFill>
                  <a:srgbClr val="0000CC"/>
                </a:solidFill>
              </a:rPr>
              <a:t>.</a:t>
            </a:r>
            <a:br>
              <a:rPr lang="en-US" sz="1800" dirty="0">
                <a:solidFill>
                  <a:srgbClr val="0000CC"/>
                </a:solidFill>
              </a:rPr>
            </a:br>
            <a:endParaRPr lang="en-US" sz="1000" dirty="0">
              <a:solidFill>
                <a:srgbClr val="0000CC"/>
              </a:solidFill>
            </a:endParaRPr>
          </a:p>
          <a:p>
            <a:pPr algn="ctr"/>
            <a:r>
              <a:rPr lang="en-US" sz="1800" dirty="0">
                <a:solidFill>
                  <a:srgbClr val="004846"/>
                </a:solidFill>
              </a:rPr>
              <a:t>No one outside of my ADT needs to know how I work.</a:t>
            </a:r>
          </a:p>
        </p:txBody>
      </p:sp>
      <p:sp>
        <p:nvSpPr>
          <p:cNvPr id="31966" name="AutoShape 222"/>
          <p:cNvSpPr>
            <a:spLocks noChangeArrowheads="1"/>
          </p:cNvSpPr>
          <p:nvPr/>
        </p:nvSpPr>
        <p:spPr bwMode="auto">
          <a:xfrm>
            <a:off x="5548313" y="1298575"/>
            <a:ext cx="3362325" cy="1773238"/>
          </a:xfrm>
          <a:prstGeom prst="wedgeRoundRectCallout">
            <a:avLst>
              <a:gd name="adj1" fmla="val 991"/>
              <a:gd name="adj2" fmla="val 72560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I’m an </a:t>
            </a:r>
            <a:r>
              <a:rPr lang="en-US" sz="1800" u="sng" dirty="0">
                <a:solidFill>
                  <a:srgbClr val="0000CC"/>
                </a:solidFill>
              </a:rPr>
              <a:t>interface</a:t>
            </a:r>
            <a:r>
              <a:rPr lang="en-US" sz="1800" dirty="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 dirty="0">
              <a:solidFill>
                <a:srgbClr val="0000CC"/>
              </a:solidFill>
            </a:endParaRPr>
          </a:p>
          <a:p>
            <a:pPr algn="ctr"/>
            <a:r>
              <a:rPr lang="en-US" sz="1800" dirty="0">
                <a:solidFill>
                  <a:srgbClr val="004846"/>
                </a:solidFill>
              </a:rPr>
              <a:t>If someone wants to use this ADT, they must call these three functions to work with it.</a:t>
            </a:r>
          </a:p>
          <a:p>
            <a:pPr algn="ctr"/>
            <a:endParaRPr lang="en-US" sz="800" dirty="0">
              <a:solidFill>
                <a:srgbClr val="004846"/>
              </a:solidFill>
            </a:endParaRPr>
          </a:p>
        </p:txBody>
      </p:sp>
      <p:pic>
        <p:nvPicPr>
          <p:cNvPr id="31969" name="Picture 2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3327400"/>
            <a:ext cx="1674812" cy="14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61" name="Rectangle 217"/>
          <p:cNvSpPr>
            <a:spLocks noChangeArrowheads="1"/>
          </p:cNvSpPr>
          <p:nvPr/>
        </p:nvSpPr>
        <p:spPr bwMode="auto">
          <a:xfrm>
            <a:off x="225425" y="2889250"/>
            <a:ext cx="2613025" cy="1898650"/>
          </a:xfrm>
          <a:prstGeom prst="rect">
            <a:avLst/>
          </a:prstGeom>
          <a:solidFill>
            <a:srgbClr val="004846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64" name="AutoShape 220"/>
          <p:cNvSpPr>
            <a:spLocks noChangeArrowheads="1"/>
          </p:cNvSpPr>
          <p:nvPr/>
        </p:nvSpPr>
        <p:spPr bwMode="auto">
          <a:xfrm>
            <a:off x="612775" y="1487488"/>
            <a:ext cx="3860800" cy="1433512"/>
          </a:xfrm>
          <a:prstGeom prst="wedgeRoundRectCallout">
            <a:avLst>
              <a:gd name="adj1" fmla="val -39597"/>
              <a:gd name="adj2" fmla="val 76579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 set of </a:t>
            </a:r>
            <a:r>
              <a:rPr lang="en-US" sz="1800" u="sng">
                <a:solidFill>
                  <a:srgbClr val="0000CC"/>
                </a:solidFill>
              </a:rPr>
              <a:t>data structures</a:t>
            </a:r>
            <a:r>
              <a:rPr lang="en-US" sz="180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00CC"/>
                </a:solidFill>
              </a:rPr>
              <a:t> </a:t>
            </a:r>
            <a:r>
              <a:rPr lang="en-US" sz="1800">
                <a:solidFill>
                  <a:srgbClr val="004846"/>
                </a:solidFill>
              </a:rPr>
              <a:t>No one outside of my ADT needs to know what I look like!</a:t>
            </a:r>
          </a:p>
        </p:txBody>
      </p:sp>
      <p:sp>
        <p:nvSpPr>
          <p:cNvPr id="31970" name="Rectangle 226"/>
          <p:cNvSpPr>
            <a:spLocks noChangeArrowheads="1"/>
          </p:cNvSpPr>
          <p:nvPr/>
        </p:nvSpPr>
        <p:spPr bwMode="auto">
          <a:xfrm>
            <a:off x="1027113" y="5322888"/>
            <a:ext cx="7129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ADT provides 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/>
              <a:t> (a simple set of functions) </a:t>
            </a:r>
            <a:br>
              <a:rPr lang="en-US" dirty="0"/>
            </a:br>
            <a:r>
              <a:rPr lang="en-US" dirty="0"/>
              <a:t>to enable the rest of the program to use the ADT.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6" grpId="0" animBg="1"/>
      <p:bldP spid="24592" grpId="0" build="p"/>
      <p:bldP spid="24595" grpId="0"/>
      <p:bldP spid="177372" grpId="0" animBg="1"/>
      <p:bldP spid="31957" grpId="0"/>
      <p:bldP spid="31958" grpId="0"/>
      <p:bldP spid="2" grpId="0" uiExpand="1" build="p"/>
      <p:bldP spid="3" grpId="0" animBg="1"/>
      <p:bldP spid="31967" grpId="0"/>
      <p:bldP spid="4" grpId="0" animBg="1"/>
      <p:bldP spid="31965" grpId="0" animBg="1"/>
      <p:bldP spid="31965" grpId="1" animBg="1"/>
      <p:bldP spid="31966" grpId="0" animBg="1"/>
      <p:bldP spid="31966" grpId="1" animBg="1"/>
      <p:bldP spid="31961" grpId="0" animBg="1"/>
      <p:bldP spid="31964" grpId="0" animBg="1"/>
      <p:bldP spid="31964" grpId="1" animBg="1"/>
      <p:bldP spid="3197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2771" name="Text Box 9"/>
          <p:cNvSpPr txBox="1">
            <a:spLocks noChangeArrowheads="1"/>
          </p:cNvSpPr>
          <p:nvPr/>
        </p:nvSpPr>
        <p:spPr bwMode="auto">
          <a:xfrm>
            <a:off x="150813" y="728663"/>
            <a:ext cx="88217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We can use </a:t>
            </a:r>
            <a:r>
              <a:rPr lang="en-US">
                <a:solidFill>
                  <a:srgbClr val="6600CC"/>
                </a:solidFill>
              </a:rPr>
              <a:t>C++ classes</a:t>
            </a:r>
            <a:r>
              <a:rPr lang="en-US"/>
              <a:t> to define ADTs in our C++ programs!</a:t>
            </a:r>
          </a:p>
          <a:p>
            <a:pPr algn="ctr" eaLnBrk="1" hangingPunct="1"/>
            <a:r>
              <a:rPr lang="en-US"/>
              <a:t>Each C++ class can hold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data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interface funcs</a:t>
            </a:r>
            <a:r>
              <a:rPr lang="en-US"/>
              <a:t>.</a:t>
            </a:r>
          </a:p>
        </p:txBody>
      </p:sp>
      <p:sp>
        <p:nvSpPr>
          <p:cNvPr id="32772" name="Rectangle 30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500563" y="1651000"/>
            <a:ext cx="47307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Once we’ve defined our class, </a:t>
            </a:r>
            <a:br>
              <a:rPr lang="en-US" dirty="0"/>
            </a:br>
            <a:r>
              <a:rPr lang="en-US" dirty="0"/>
              <a:t>the rest of our program can use</a:t>
            </a:r>
            <a:br>
              <a:rPr lang="en-US" dirty="0"/>
            </a:br>
            <a:r>
              <a:rPr lang="en-US" dirty="0"/>
              <a:t>it trivially.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All our program needs to do is</a:t>
            </a:r>
            <a:br>
              <a:rPr lang="en-US" sz="2100" dirty="0"/>
            </a:br>
            <a:r>
              <a:rPr lang="en-US" sz="2100" dirty="0"/>
              <a:t>call the functions in our class’s</a:t>
            </a:r>
            <a:br>
              <a:rPr lang="en-US" sz="2100" dirty="0"/>
            </a:br>
            <a:r>
              <a:rPr lang="en-US" sz="2100" dirty="0"/>
              <a:t>public </a:t>
            </a:r>
            <a:r>
              <a:rPr lang="en-US" sz="2100" dirty="0">
                <a:solidFill>
                  <a:srgbClr val="7030A0"/>
                </a:solidFill>
              </a:rPr>
              <a:t>interface</a:t>
            </a:r>
            <a:r>
              <a:rPr lang="en-US" sz="2100" dirty="0"/>
              <a:t>!</a:t>
            </a:r>
          </a:p>
          <a:p>
            <a:pPr algn="ctr"/>
            <a:endParaRPr lang="en-US" sz="2100" dirty="0"/>
          </a:p>
          <a:p>
            <a:pPr algn="ctr"/>
            <a:r>
              <a:rPr lang="en-US" dirty="0"/>
              <a:t>And yet all of its underlying </a:t>
            </a:r>
            <a:r>
              <a:rPr lang="en-US" dirty="0">
                <a:solidFill>
                  <a:schemeClr val="accent2"/>
                </a:solidFill>
              </a:rPr>
              <a:t>data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structures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algorithms</a:t>
            </a:r>
            <a:r>
              <a:rPr lang="en-US" dirty="0"/>
              <a:t> are </a:t>
            </a:r>
            <a:r>
              <a:rPr lang="en-US" dirty="0">
                <a:solidFill>
                  <a:srgbClr val="006666"/>
                </a:solidFill>
              </a:rPr>
              <a:t>hidden</a:t>
            </a:r>
            <a:r>
              <a:rPr lang="en-US" dirty="0"/>
              <a:t>!</a:t>
            </a:r>
          </a:p>
          <a:p>
            <a:pPr algn="ctr"/>
            <a:endParaRPr lang="en-US" sz="1900" dirty="0"/>
          </a:p>
          <a:p>
            <a:pPr algn="ctr"/>
            <a:r>
              <a:rPr lang="en-US" dirty="0"/>
              <a:t>The rest of the program can ignore</a:t>
            </a:r>
            <a:br>
              <a:rPr lang="en-US" dirty="0"/>
            </a:br>
            <a:r>
              <a:rPr lang="en-US" dirty="0"/>
              <a:t>the details of how our class works </a:t>
            </a:r>
            <a:br>
              <a:rPr lang="en-US" dirty="0"/>
            </a:br>
            <a:r>
              <a:rPr lang="en-US" dirty="0"/>
              <a:t>and just use its features!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This is the </a:t>
            </a:r>
            <a:r>
              <a:rPr lang="en-US" dirty="0">
                <a:solidFill>
                  <a:srgbClr val="006666"/>
                </a:solidFill>
              </a:rPr>
              <a:t>power</a:t>
            </a:r>
            <a:r>
              <a:rPr lang="en-US" dirty="0"/>
              <a:t> of the ADT/class!</a:t>
            </a:r>
          </a:p>
        </p:txBody>
      </p:sp>
      <p:sp>
        <p:nvSpPr>
          <p:cNvPr id="32774" name="Text Box 32"/>
          <p:cNvSpPr txBox="1">
            <a:spLocks noChangeArrowheads="1"/>
          </p:cNvSpPr>
          <p:nvPr/>
        </p:nvSpPr>
        <p:spPr bwMode="auto">
          <a:xfrm>
            <a:off x="2057400" y="282257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5" name="Text Box 33"/>
          <p:cNvSpPr txBox="1">
            <a:spLocks noChangeArrowheads="1"/>
          </p:cNvSpPr>
          <p:nvPr/>
        </p:nvSpPr>
        <p:spPr bwMode="auto">
          <a:xfrm>
            <a:off x="4867275" y="20828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6" name="Text Box 34"/>
          <p:cNvSpPr txBox="1">
            <a:spLocks noChangeArrowheads="1"/>
          </p:cNvSpPr>
          <p:nvPr/>
        </p:nvSpPr>
        <p:spPr bwMode="auto">
          <a:xfrm>
            <a:off x="5057775" y="3024188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7" name="Text Box 35"/>
          <p:cNvSpPr txBox="1">
            <a:spLocks noChangeArrowheads="1"/>
          </p:cNvSpPr>
          <p:nvPr/>
        </p:nvSpPr>
        <p:spPr bwMode="auto">
          <a:xfrm>
            <a:off x="2959100" y="511492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cxnSp>
        <p:nvCxnSpPr>
          <p:cNvPr id="54308" name="AutoShape 36"/>
          <p:cNvCxnSpPr>
            <a:cxnSpLocks noChangeShapeType="1"/>
            <a:stCxn id="32775" idx="1"/>
            <a:endCxn id="32774" idx="0"/>
          </p:cNvCxnSpPr>
          <p:nvPr/>
        </p:nvCxnSpPr>
        <p:spPr bwMode="auto">
          <a:xfrm rot="10800000" flipV="1">
            <a:off x="2195513" y="2311400"/>
            <a:ext cx="2671762" cy="511175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09" name="AutoShape 37"/>
          <p:cNvCxnSpPr>
            <a:cxnSpLocks noChangeShapeType="1"/>
            <a:stCxn id="32776" idx="1"/>
            <a:endCxn id="32777" idx="0"/>
          </p:cNvCxnSpPr>
          <p:nvPr/>
        </p:nvCxnSpPr>
        <p:spPr bwMode="auto">
          <a:xfrm rot="10800000" flipV="1">
            <a:off x="3097213" y="3252788"/>
            <a:ext cx="1960562" cy="1862137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2" name="Rectangle 30"/>
          <p:cNvSpPr>
            <a:spLocks noChangeArrowheads="1"/>
          </p:cNvSpPr>
          <p:nvPr/>
        </p:nvSpPr>
        <p:spPr bwMode="auto">
          <a:xfrm>
            <a:off x="5175250" y="1579563"/>
            <a:ext cx="3921125" cy="458571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/>
              <a:t>// define a C++ class for friends</a:t>
            </a:r>
          </a:p>
          <a:p>
            <a:r>
              <a:rPr lang="en-US" sz="1800" dirty="0"/>
              <a:t>// (this is really an ADT!)</a:t>
            </a:r>
          </a:p>
          <a:p>
            <a:endParaRPr lang="en-US" sz="1000" dirty="0"/>
          </a:p>
          <a:p>
            <a:r>
              <a:rPr lang="en-US" sz="1800" dirty="0"/>
              <a:t>class </a:t>
            </a:r>
            <a:r>
              <a:rPr lang="en-US" sz="1800" dirty="0" err="1"/>
              <a:t>FriendFinder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public:</a:t>
            </a:r>
          </a:p>
          <a:p>
            <a:r>
              <a:rPr lang="en-US" sz="1800" dirty="0"/>
              <a:t> </a:t>
            </a:r>
          </a:p>
          <a:p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private: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241925" y="31219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// our interface functions go here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BecomeFriends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AreTheyFriends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  ...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22888" y="4545888"/>
            <a:ext cx="3244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algorithms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260975" y="5240058"/>
            <a:ext cx="3806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data structures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2796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2797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2798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2799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00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280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54303" grpId="0" uiExpand="1" build="p"/>
      <p:bldP spid="32782" grpId="0" animBg="1"/>
      <p:bldP spid="32782" grpId="1" animBg="1"/>
      <p:bldP spid="32783" grpId="0"/>
      <p:bldP spid="32783" grpId="1"/>
      <p:bldP spid="32784" grpId="0"/>
      <p:bldP spid="32784" grpId="1"/>
      <p:bldP spid="32785" grpId="0"/>
      <p:bldP spid="32785" grpId="1"/>
      <p:bldP spid="1833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5859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5860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5862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5863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64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586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3347" name="Text Box 51"/>
          <p:cNvSpPr txBox="1">
            <a:spLocks noChangeArrowheads="1"/>
          </p:cNvSpPr>
          <p:nvPr/>
        </p:nvSpPr>
        <p:spPr bwMode="auto">
          <a:xfrm>
            <a:off x="5370513" y="1228725"/>
            <a:ext cx="3711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We use a similar approach to construct real-life objects!</a:t>
            </a:r>
          </a:p>
        </p:txBody>
      </p:sp>
      <p:sp>
        <p:nvSpPr>
          <p:cNvPr id="183348" name="Text Box 52"/>
          <p:cNvSpPr txBox="1">
            <a:spLocks noChangeArrowheads="1"/>
          </p:cNvSpPr>
          <p:nvPr/>
        </p:nvSpPr>
        <p:spPr bwMode="auto">
          <a:xfrm>
            <a:off x="5311775" y="2112963"/>
            <a:ext cx="371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Consider your car…</a:t>
            </a:r>
          </a:p>
        </p:txBody>
      </p:sp>
      <p:pic>
        <p:nvPicPr>
          <p:cNvPr id="183349" name="Picture 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613025"/>
            <a:ext cx="1751012" cy="117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50" name="Text Box 54"/>
          <p:cNvSpPr txBox="1">
            <a:spLocks noChangeArrowheads="1"/>
          </p:cNvSpPr>
          <p:nvPr/>
        </p:nvSpPr>
        <p:spPr bwMode="auto">
          <a:xfrm>
            <a:off x="4876800" y="3925888"/>
            <a:ext cx="40322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It has an easy-to-use </a:t>
            </a:r>
            <a:r>
              <a:rPr lang="en-US" sz="2000" dirty="0">
                <a:solidFill>
                  <a:srgbClr val="FF0000"/>
                </a:solidFill>
              </a:rPr>
              <a:t>interface</a:t>
            </a:r>
            <a:r>
              <a:rPr lang="en-US" sz="2000" dirty="0"/>
              <a:t> like the steering wheel, brake and accelerator pedals.</a:t>
            </a:r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032250" y="5081588"/>
            <a:ext cx="4686300" cy="1311275"/>
            <a:chOff x="2540" y="3201"/>
            <a:chExt cx="2952" cy="826"/>
          </a:xfrm>
        </p:grpSpPr>
        <p:sp>
          <p:nvSpPr>
            <p:cNvPr id="35857" name="Text Box 55"/>
            <p:cNvSpPr txBox="1">
              <a:spLocks noChangeArrowheads="1"/>
            </p:cNvSpPr>
            <p:nvPr/>
          </p:nvSpPr>
          <p:spPr bwMode="auto">
            <a:xfrm>
              <a:off x="3326" y="3201"/>
              <a:ext cx="2166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 dirty="0"/>
                <a:t>The </a:t>
              </a:r>
              <a:r>
                <a:rPr lang="en-US" sz="2000" dirty="0">
                  <a:solidFill>
                    <a:srgbClr val="FF0000"/>
                  </a:solidFill>
                </a:rPr>
                <a:t>complicated machinery </a:t>
              </a:r>
              <a:r>
                <a:rPr lang="en-US" sz="2000" dirty="0"/>
                <a:t>is </a:t>
              </a:r>
              <a:r>
                <a:rPr lang="en-US" sz="2000" dirty="0">
                  <a:solidFill>
                    <a:srgbClr val="FF0000"/>
                  </a:solidFill>
                </a:rPr>
                <a:t>hidden</a:t>
              </a:r>
              <a:r>
                <a:rPr lang="en-US" sz="2000" dirty="0"/>
                <a:t> from you – you don’t need to know how it works to use it!</a:t>
              </a:r>
            </a:p>
          </p:txBody>
        </p:sp>
        <p:pic>
          <p:nvPicPr>
            <p:cNvPr id="35858" name="Picture 5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" y="3286"/>
              <a:ext cx="738" cy="5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47" grpId="0"/>
      <p:bldP spid="183348" grpId="0"/>
      <p:bldP spid="1833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36868" name="Picture 8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9" name="Group 9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6887" name="Rectangle 10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6888" name="Group 11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6890" name="Text Box 12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6891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2" name="Text Box 14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6889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370513" y="1038225"/>
            <a:ext cx="371157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Now what if I wanted to </a:t>
            </a:r>
            <a:r>
              <a:rPr lang="en-US" sz="1900">
                <a:solidFill>
                  <a:schemeClr val="accent2"/>
                </a:solidFill>
              </a:rPr>
              <a:t>improve</a:t>
            </a:r>
            <a:r>
              <a:rPr lang="en-US" sz="1900"/>
              <a:t> my FriendFinder data structures?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559300" y="2311400"/>
            <a:ext cx="44497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Let’s say I made a </a:t>
            </a:r>
            <a:r>
              <a:rPr lang="en-US" sz="1900">
                <a:solidFill>
                  <a:srgbClr val="FF0000"/>
                </a:solidFill>
              </a:rPr>
              <a:t>radical change</a:t>
            </a:r>
            <a:r>
              <a:rPr lang="en-US" sz="1900"/>
              <a:t> to our </a:t>
            </a:r>
            <a:r>
              <a:rPr lang="en-US" sz="1900">
                <a:solidFill>
                  <a:srgbClr val="FF0000"/>
                </a:solidFill>
              </a:rPr>
              <a:t>friend network</a:t>
            </a:r>
            <a:r>
              <a:rPr lang="en-US" sz="1900"/>
              <a:t> data structures… 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254250" y="152400"/>
            <a:ext cx="3154363" cy="2111375"/>
            <a:chOff x="2083" y="2846"/>
            <a:chExt cx="1987" cy="1330"/>
          </a:xfrm>
        </p:grpSpPr>
        <p:sp>
          <p:nvSpPr>
            <p:cNvPr id="36882" name="Rectangle 29"/>
            <p:cNvSpPr>
              <a:spLocks noChangeArrowheads="1"/>
            </p:cNvSpPr>
            <p:nvPr/>
          </p:nvSpPr>
          <p:spPr bwMode="auto">
            <a:xfrm>
              <a:off x="2083" y="284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6883" name="Text Box 31"/>
            <p:cNvSpPr txBox="1">
              <a:spLocks noChangeArrowheads="1"/>
            </p:cNvSpPr>
            <p:nvPr/>
          </p:nvSpPr>
          <p:spPr bwMode="auto">
            <a:xfrm>
              <a:off x="2107" y="3203"/>
              <a:ext cx="969" cy="757"/>
            </a:xfrm>
            <a:prstGeom prst="rect">
              <a:avLst/>
            </a:prstGeom>
            <a:solidFill>
              <a:srgbClr val="FFFF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 u="sng">
                  <a:solidFill>
                    <a:srgbClr val="800000"/>
                  </a:solidFill>
                </a:rPr>
                <a:t>User</a:t>
              </a:r>
              <a:r>
                <a:rPr lang="en-US" sz="800" u="sng"/>
                <a:t> 	</a:t>
              </a:r>
              <a:r>
                <a:rPr lang="en-US" sz="800" u="sng">
                  <a:solidFill>
                    <a:srgbClr val="006666"/>
                  </a:solidFill>
                </a:rPr>
                <a:t>Number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Carey Nash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0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Scott Wilhelm</a:t>
              </a:r>
              <a:r>
                <a:rPr lang="en-US" sz="800">
                  <a:solidFill>
                    <a:srgbClr val="006666"/>
                  </a:solidFill>
                </a:rPr>
                <a:t>	1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 Smallberg</a:t>
              </a:r>
              <a:r>
                <a:rPr lang="en-US" sz="800">
                  <a:solidFill>
                    <a:srgbClr val="006666"/>
                  </a:solidFill>
                </a:rPr>
                <a:t>	2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Danny Hsu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3</a:t>
              </a:r>
              <a:br>
                <a:rPr lang="en-US" sz="800"/>
              </a:br>
              <a:r>
                <a:rPr lang="en-US" sz="800">
                  <a:solidFill>
                    <a:srgbClr val="800000"/>
                  </a:solidFill>
                </a:rPr>
                <a:t>Jenny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Oh</a:t>
              </a:r>
              <a:r>
                <a:rPr lang="en-US" sz="800">
                  <a:solidFill>
                    <a:srgbClr val="006666"/>
                  </a:solidFill>
                </a:rPr>
                <a:t>	4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Rich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Lim</a:t>
              </a:r>
              <a:r>
                <a:rPr lang="en-US" sz="800">
                  <a:solidFill>
                    <a:srgbClr val="006666"/>
                  </a:solidFill>
                </a:rPr>
                <a:t>	5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Sun</a:t>
              </a:r>
              <a:r>
                <a:rPr lang="en-US" sz="800">
                  <a:solidFill>
                    <a:srgbClr val="006666"/>
                  </a:solidFill>
                </a:rPr>
                <a:t>	6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…</a:t>
              </a:r>
              <a:endParaRPr lang="en-US" sz="800">
                <a:solidFill>
                  <a:srgbClr val="006666"/>
                </a:solidFill>
              </a:endParaRPr>
            </a:p>
          </p:txBody>
        </p:sp>
        <p:pic>
          <p:nvPicPr>
            <p:cNvPr id="36884" name="Picture 3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" y="289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5" name="Picture 2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791" b="11157"/>
            <a:stretch>
              <a:fillRect/>
            </a:stretch>
          </p:blipFill>
          <p:spPr bwMode="auto">
            <a:xfrm>
              <a:off x="3090" y="3193"/>
              <a:ext cx="932" cy="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86" name="Text Box 33"/>
            <p:cNvSpPr txBox="1">
              <a:spLocks noChangeArrowheads="1"/>
            </p:cNvSpPr>
            <p:nvPr/>
          </p:nvSpPr>
          <p:spPr bwMode="auto">
            <a:xfrm>
              <a:off x="2089" y="3703"/>
              <a:ext cx="1429" cy="44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/>
                <a:t>Friend-finding Algorithm:</a:t>
              </a:r>
            </a:p>
            <a:p>
              <a:pPr eaLnBrk="1" hangingPunct="1"/>
              <a:r>
                <a:rPr lang="en-US" sz="800"/>
                <a:t>1. Identify the node in the graph for user </a:t>
              </a:r>
              <a:endParaRPr lang="en-US" sz="80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800"/>
                <a:t>2. Perform a breadth-first search from this node</a:t>
              </a:r>
            </a:p>
            <a:p>
              <a:pPr eaLnBrk="1" hangingPunct="1"/>
              <a:r>
                <a:rPr lang="en-US" sz="800"/>
                <a:t>3. Do not follow more than 2 edges…</a:t>
              </a:r>
            </a:p>
          </p:txBody>
        </p:sp>
      </p:grp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800600" y="3159125"/>
            <a:ext cx="41830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Would the </a:t>
            </a:r>
            <a:r>
              <a:rPr lang="en-US" sz="1900">
                <a:solidFill>
                  <a:srgbClr val="6600FF"/>
                </a:solidFill>
              </a:rPr>
              <a:t>user</a:t>
            </a:r>
            <a:r>
              <a:rPr lang="en-US" sz="1900"/>
              <a:t> of my class need to </a:t>
            </a:r>
            <a:r>
              <a:rPr lang="en-US" sz="1900">
                <a:solidFill>
                  <a:srgbClr val="6600FF"/>
                </a:solidFill>
              </a:rPr>
              <a:t>change</a:t>
            </a:r>
            <a:r>
              <a:rPr lang="en-US" sz="1900"/>
              <a:t> any part of her program? </a:t>
            </a:r>
          </a:p>
        </p:txBody>
      </p: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3673475" y="3330575"/>
            <a:ext cx="1203325" cy="1974850"/>
            <a:chOff x="2314" y="2098"/>
            <a:chExt cx="758" cy="1244"/>
          </a:xfrm>
        </p:grpSpPr>
        <p:sp>
          <p:nvSpPr>
            <p:cNvPr id="36879" name="Line 37"/>
            <p:cNvSpPr>
              <a:spLocks noChangeShapeType="1"/>
            </p:cNvSpPr>
            <p:nvPr/>
          </p:nvSpPr>
          <p:spPr bwMode="auto">
            <a:xfrm flipH="1" flipV="1">
              <a:off x="2462" y="2098"/>
              <a:ext cx="601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Line 38"/>
            <p:cNvSpPr>
              <a:spLocks noChangeShapeType="1"/>
            </p:cNvSpPr>
            <p:nvPr/>
          </p:nvSpPr>
          <p:spPr bwMode="auto">
            <a:xfrm flipH="1">
              <a:off x="2314" y="2208"/>
              <a:ext cx="758" cy="6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Line 39"/>
            <p:cNvSpPr>
              <a:spLocks noChangeShapeType="1"/>
            </p:cNvSpPr>
            <p:nvPr/>
          </p:nvSpPr>
          <p:spPr bwMode="auto">
            <a:xfrm flipH="1">
              <a:off x="2382" y="2208"/>
              <a:ext cx="690" cy="1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2257425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7434" name="Text Box 42"/>
          <p:cNvSpPr txBox="1">
            <a:spLocks noChangeArrowheads="1"/>
          </p:cNvSpPr>
          <p:nvPr/>
        </p:nvSpPr>
        <p:spPr bwMode="auto">
          <a:xfrm>
            <a:off x="4641418" y="4085650"/>
            <a:ext cx="4440237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>
                <a:solidFill>
                  <a:srgbClr val="006666"/>
                </a:solidFill>
              </a:rPr>
              <a:t>No!</a:t>
            </a:r>
            <a:r>
              <a:rPr lang="en-US" sz="1900" dirty="0"/>
              <a:t> Because the rest of the program doesn’t rely on these details - it knows nothing about them!</a:t>
            </a:r>
          </a:p>
        </p:txBody>
      </p:sp>
      <p:sp>
        <p:nvSpPr>
          <p:cNvPr id="187435" name="Text Box 43"/>
          <p:cNvSpPr txBox="1">
            <a:spLocks noChangeArrowheads="1"/>
          </p:cNvSpPr>
          <p:nvPr/>
        </p:nvSpPr>
        <p:spPr bwMode="auto">
          <a:xfrm>
            <a:off x="5073650" y="5257800"/>
            <a:ext cx="3711575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The same is true for your car! If you </a:t>
            </a:r>
            <a:r>
              <a:rPr lang="en-US" sz="1900" dirty="0">
                <a:solidFill>
                  <a:srgbClr val="6600FF"/>
                </a:solidFill>
              </a:rPr>
              <a:t>replace your engine</a:t>
            </a:r>
            <a:r>
              <a:rPr lang="en-US" sz="1900" dirty="0"/>
              <a:t>, you don’t care – you just use the </a:t>
            </a:r>
            <a:r>
              <a:rPr lang="en-US" sz="1900" dirty="0">
                <a:solidFill>
                  <a:srgbClr val="006666"/>
                </a:solidFill>
              </a:rPr>
              <a:t>steering wheel</a:t>
            </a:r>
            <a:r>
              <a:rPr lang="en-US" sz="1900" dirty="0"/>
              <a:t>, </a:t>
            </a:r>
            <a:r>
              <a:rPr lang="en-US" sz="1900" dirty="0">
                <a:solidFill>
                  <a:srgbClr val="006666"/>
                </a:solidFill>
              </a:rPr>
              <a:t>accelerator</a:t>
            </a:r>
            <a:r>
              <a:rPr lang="en-US" sz="1900" dirty="0"/>
              <a:t> and </a:t>
            </a:r>
            <a:r>
              <a:rPr lang="en-US" sz="1900" dirty="0">
                <a:solidFill>
                  <a:srgbClr val="006666"/>
                </a:solidFill>
              </a:rPr>
              <a:t>brakes</a:t>
            </a:r>
            <a:r>
              <a:rPr lang="en-US" sz="1900" dirty="0"/>
              <a:t> like you did before!</a:t>
            </a:r>
          </a:p>
        </p:txBody>
      </p:sp>
      <p:sp>
        <p:nvSpPr>
          <p:cNvPr id="36896" name="Rectangle 30" hidden="1"/>
          <p:cNvSpPr>
            <a:spLocks noChangeArrowheads="1"/>
          </p:cNvSpPr>
          <p:nvPr/>
        </p:nvSpPr>
        <p:spPr bwMode="auto">
          <a:xfrm>
            <a:off x="1235075" y="1579563"/>
            <a:ext cx="7185025" cy="4310062"/>
          </a:xfrm>
          <a:prstGeom prst="rect">
            <a:avLst/>
          </a:prstGeom>
          <a:solidFill>
            <a:srgbClr val="EAFF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/>
              <a:t>This is the power of ADTs (and of classes)!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If you design your programs using this </a:t>
            </a:r>
            <a:br>
              <a:rPr lang="en-US" sz="2400" dirty="0"/>
            </a:br>
            <a:r>
              <a:rPr lang="en-US" sz="2400" dirty="0"/>
              <a:t>approach, you can reduce complexity by: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6600CC"/>
                </a:solidFill>
              </a:rPr>
              <a:t>Breaking your programs up into small, </a:t>
            </a:r>
            <a:br>
              <a:rPr lang="en-US" sz="2400" dirty="0">
                <a:solidFill>
                  <a:srgbClr val="6600CC"/>
                </a:solidFill>
              </a:rPr>
            </a:br>
            <a:r>
              <a:rPr lang="en-US" sz="2400" dirty="0">
                <a:solidFill>
                  <a:srgbClr val="6600CC"/>
                </a:solidFill>
              </a:rPr>
              <a:t>self-contained chunks.</a:t>
            </a:r>
          </a:p>
          <a:p>
            <a:pPr algn="ctr"/>
            <a:br>
              <a:rPr lang="en-US" sz="2400" dirty="0"/>
            </a:br>
            <a:r>
              <a:rPr lang="en-US" sz="2400" dirty="0">
                <a:solidFill>
                  <a:srgbClr val="6600CC"/>
                </a:solidFill>
              </a:rPr>
              <a:t>Combining these chunks together to solve</a:t>
            </a:r>
            <a:br>
              <a:rPr lang="en-US" sz="2400" dirty="0">
                <a:solidFill>
                  <a:srgbClr val="6600CC"/>
                </a:solidFill>
              </a:rPr>
            </a:br>
            <a:r>
              <a:rPr lang="en-US" sz="2400" dirty="0">
                <a:solidFill>
                  <a:srgbClr val="6600CC"/>
                </a:solidFill>
              </a:rPr>
              <a:t>bigger (more complex) problems.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  <p:bldP spid="187432" grpId="0" animBg="1"/>
      <p:bldP spid="187434" grpId="0"/>
      <p:bldP spid="187435" grpId="0"/>
      <p:bldP spid="36896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8575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What is Object Oriented Programming?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4000500" y="2384425"/>
            <a:ext cx="4706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OOP, programs are constructed from multiple self-contained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.</a:t>
            </a:r>
          </a:p>
        </p:txBody>
      </p:sp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r="3203"/>
          <a:stretch>
            <a:fillRect/>
          </a:stretch>
        </p:blipFill>
        <p:spPr bwMode="auto">
          <a:xfrm>
            <a:off x="488950" y="1155700"/>
            <a:ext cx="311785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403725" y="5013325"/>
            <a:ext cx="43402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Classes </a:t>
            </a:r>
            <a:r>
              <a:rPr lang="en-US" sz="2000">
                <a:solidFill>
                  <a:srgbClr val="6600CC"/>
                </a:solidFill>
              </a:rPr>
              <a:t>talk to each other</a:t>
            </a:r>
            <a:r>
              <a:rPr lang="en-US" sz="2000"/>
              <a:t> only by using </a:t>
            </a:r>
            <a:r>
              <a:rPr lang="en-US" sz="2000">
                <a:solidFill>
                  <a:srgbClr val="6600CC"/>
                </a:solidFill>
              </a:rPr>
              <a:t>public interface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functions </a:t>
            </a:r>
            <a:r>
              <a:rPr lang="en-US" sz="2000"/>
              <a:t>– each class knows nothing about how the others work inside.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23838" y="5368925"/>
            <a:ext cx="41973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So to sum up:</a:t>
            </a:r>
          </a:p>
          <a:p>
            <a:pPr algn="ctr" eaLnBrk="1" hangingPunct="1"/>
            <a:r>
              <a:rPr lang="en-US" sz="2000" dirty="0"/>
              <a:t>OOP is using classes (aka ADTs) to build programs – </a:t>
            </a:r>
            <a:r>
              <a:rPr lang="en-US" sz="2000" dirty="0">
                <a:solidFill>
                  <a:srgbClr val="006666"/>
                </a:solidFill>
              </a:rPr>
              <a:t>plus some other goodies we’ll learn soon</a:t>
            </a:r>
            <a:r>
              <a:rPr lang="en-US" sz="2000" dirty="0"/>
              <a:t>!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606801" y="3506904"/>
            <a:ext cx="5194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Each class holds a set of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algorithms </a:t>
            </a:r>
            <a:r>
              <a:rPr lang="en-US" dirty="0"/>
              <a:t>- we then access the class using a </a:t>
            </a:r>
            <a:r>
              <a:rPr lang="en-US" dirty="0">
                <a:solidFill>
                  <a:srgbClr val="FF0000"/>
                </a:solidFill>
              </a:rPr>
              <a:t>simple set of interface functions</a:t>
            </a:r>
            <a:r>
              <a:rPr lang="en-US" dirty="0"/>
              <a:t>!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019425" y="1068388"/>
            <a:ext cx="592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Object Oriented Programming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6600CC"/>
                </a:solidFill>
              </a:rPr>
              <a:t>OOP</a:t>
            </a:r>
            <a:r>
              <a:rPr lang="en-US" sz="2000" dirty="0"/>
              <a:t>) is simply a programming model based on the Abstract Data Type (ADT) concept we just learned!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6" grpId="0"/>
      <p:bldP spid="2" grpId="0"/>
      <p:bldP spid="3" grpId="0"/>
      <p:bldP spid="33806" grpId="0"/>
      <p:bldP spid="18125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52400" y="-762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C++ Class Review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85800" y="1111250"/>
            <a:ext cx="7772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Ok, since I know you’re rusty, let’s do a quick review of C++ </a:t>
            </a:r>
            <a:r>
              <a:rPr lang="en-US" sz="2800" dirty="0" err="1">
                <a:solidFill>
                  <a:srgbClr val="FF0000"/>
                </a:solidFill>
                <a:cs typeface="Courier New" pitchFamily="49" charset="0"/>
              </a:rPr>
              <a:t>structs</a:t>
            </a:r>
            <a:r>
              <a:rPr lang="en-US" sz="2800" dirty="0">
                <a:solidFill>
                  <a:srgbClr val="FF0000"/>
                </a:solidFill>
                <a:cs typeface="Courier New" pitchFamily="49" charset="0"/>
              </a:rPr>
              <a:t> </a:t>
            </a:r>
            <a:r>
              <a:rPr lang="en-US" sz="2800" dirty="0">
                <a:cs typeface="Courier New" pitchFamily="49" charset="0"/>
              </a:rPr>
              <a:t>and </a:t>
            </a:r>
            <a:r>
              <a:rPr lang="en-US" sz="2800" dirty="0">
                <a:solidFill>
                  <a:srgbClr val="FF0000"/>
                </a:solidFill>
                <a:cs typeface="Courier New" pitchFamily="49" charset="0"/>
              </a:rPr>
              <a:t>classes</a:t>
            </a:r>
            <a:r>
              <a:rPr lang="en-US" sz="2800" dirty="0">
                <a:cs typeface="Courier New" pitchFamily="49" charset="0"/>
              </a:rPr>
              <a:t>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656"/>
          <a:stretch/>
        </p:blipFill>
        <p:spPr>
          <a:xfrm>
            <a:off x="2883273" y="2255745"/>
            <a:ext cx="3548566" cy="41629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Topic #1: </a:t>
            </a:r>
            <a:r>
              <a:rPr lang="en-US">
                <a:solidFill>
                  <a:srgbClr val="6600CC"/>
                </a:solidFill>
              </a:rPr>
              <a:t>C++ structs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59024" y="1237238"/>
            <a:ext cx="494501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Sometimes we want to group together multiple related pieces of data and store them in a single variable.</a:t>
            </a:r>
          </a:p>
        </p:txBody>
      </p:sp>
      <p:sp>
        <p:nvSpPr>
          <p:cNvPr id="38918" name="Text Box 3"/>
          <p:cNvSpPr txBox="1">
            <a:spLocks noChangeArrowheads="1"/>
          </p:cNvSpPr>
          <p:nvPr/>
        </p:nvSpPr>
        <p:spPr bwMode="auto">
          <a:xfrm>
            <a:off x="255405" y="2541498"/>
            <a:ext cx="48051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For instance, to represent a </a:t>
            </a:r>
            <a:r>
              <a:rPr lang="en-US" sz="2000" dirty="0">
                <a:solidFill>
                  <a:srgbClr val="7030A0"/>
                </a:solidFill>
              </a:rPr>
              <a:t>person</a:t>
            </a:r>
            <a:r>
              <a:rPr lang="en-US" sz="2000" dirty="0">
                <a:solidFill>
                  <a:schemeClr val="tx2"/>
                </a:solidFill>
              </a:rPr>
              <a:t> in my program, I need to store their </a:t>
            </a:r>
            <a:r>
              <a:rPr lang="en-US" sz="2000" dirty="0">
                <a:solidFill>
                  <a:srgbClr val="FF0000"/>
                </a:solidFill>
              </a:rPr>
              <a:t>name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age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phone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number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address</a:t>
            </a:r>
            <a:r>
              <a:rPr lang="en-US" sz="2000" dirty="0">
                <a:solidFill>
                  <a:schemeClr val="tx2"/>
                </a:solidFill>
              </a:rPr>
              <a:t>, etc.  </a:t>
            </a:r>
          </a:p>
        </p:txBody>
      </p:sp>
      <p:sp>
        <p:nvSpPr>
          <p:cNvPr id="38921" name="Text Box 3"/>
          <p:cNvSpPr txBox="1">
            <a:spLocks noChangeArrowheads="1"/>
          </p:cNvSpPr>
          <p:nvPr/>
        </p:nvSpPr>
        <p:spPr bwMode="auto">
          <a:xfrm>
            <a:off x="334917" y="3845758"/>
            <a:ext cx="46101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The problem is that I have to define </a:t>
            </a:r>
            <a:r>
              <a:rPr lang="en-US" sz="2000" dirty="0">
                <a:solidFill>
                  <a:srgbClr val="FF0000"/>
                </a:solidFill>
              </a:rPr>
              <a:t>four separate variables </a:t>
            </a:r>
            <a:r>
              <a:rPr lang="en-US" sz="2000" dirty="0">
                <a:solidFill>
                  <a:schemeClr val="tx2"/>
                </a:solidFill>
              </a:rPr>
              <a:t>to represent a single entity (like a person).</a:t>
            </a:r>
          </a:p>
        </p:txBody>
      </p:sp>
      <p:sp>
        <p:nvSpPr>
          <p:cNvPr id="38923" name="Text Box 3"/>
          <p:cNvSpPr txBox="1">
            <a:spLocks noChangeArrowheads="1"/>
          </p:cNvSpPr>
          <p:nvPr/>
        </p:nvSpPr>
        <p:spPr bwMode="auto">
          <a:xfrm>
            <a:off x="334917" y="5150018"/>
            <a:ext cx="450136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It’d be nice if we had some way to define a </a:t>
            </a:r>
            <a:r>
              <a:rPr lang="en-US" sz="2000" dirty="0">
                <a:solidFill>
                  <a:srgbClr val="FF0000"/>
                </a:solidFill>
              </a:rPr>
              <a:t>single variable </a:t>
            </a:r>
            <a:r>
              <a:rPr lang="en-US" sz="2000" dirty="0">
                <a:solidFill>
                  <a:schemeClr val="tx2"/>
                </a:solidFill>
              </a:rPr>
              <a:t>that can hold all of our related values.</a:t>
            </a:r>
          </a:p>
        </p:txBody>
      </p:sp>
      <p:sp>
        <p:nvSpPr>
          <p:cNvPr id="2" name="Rectangle 1"/>
          <p:cNvSpPr/>
          <p:nvPr/>
        </p:nvSpPr>
        <p:spPr>
          <a:xfrm>
            <a:off x="5247860" y="1237237"/>
            <a:ext cx="3797285" cy="5237704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0051" y="1203255"/>
            <a:ext cx="153760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main()</a:t>
            </a:r>
          </a:p>
          <a:p>
            <a:r>
              <a:rPr lang="en-US" sz="2400" dirty="0"/>
              <a:t>{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9805" y="182694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string name;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9805" y="2155253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age;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9805" y="2483561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phoneNum</a:t>
            </a:r>
            <a:r>
              <a:rPr lang="en-US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29805" y="2811870"/>
            <a:ext cx="199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string address;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9805" y="3202883"/>
            <a:ext cx="2037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 = “Carey”;</a:t>
            </a:r>
          </a:p>
          <a:p>
            <a:r>
              <a:rPr lang="en-US" dirty="0">
                <a:solidFill>
                  <a:srgbClr val="0070C0"/>
                </a:solidFill>
              </a:rPr>
              <a:t>age = 46;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426250" y="1888730"/>
            <a:ext cx="1656223" cy="24648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29804" y="4661366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PERSON    p;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29805" y="5013821"/>
            <a:ext cx="2239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p.name = “Carey”;</a:t>
            </a:r>
          </a:p>
          <a:p>
            <a:r>
              <a:rPr lang="en-US" dirty="0" err="1">
                <a:solidFill>
                  <a:srgbClr val="0070C0"/>
                </a:solidFill>
              </a:rPr>
              <a:t>p.age</a:t>
            </a:r>
            <a:r>
              <a:rPr lang="en-US" dirty="0">
                <a:solidFill>
                  <a:srgbClr val="0070C0"/>
                </a:solidFill>
              </a:rPr>
              <a:t> = 46;</a:t>
            </a:r>
          </a:p>
          <a:p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8" grpId="0"/>
      <p:bldP spid="38921" grpId="0"/>
      <p:bldP spid="38923" grpId="0"/>
      <p:bldP spid="2" grpId="0" animBg="1"/>
      <p:bldP spid="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Topic #1: </a:t>
            </a:r>
            <a:r>
              <a:rPr lang="en-US">
                <a:solidFill>
                  <a:srgbClr val="6600CC"/>
                </a:solidFill>
              </a:rPr>
              <a:t>C++ structs</a:t>
            </a: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3908"/>
          <a:stretch>
            <a:fillRect/>
          </a:stretch>
        </p:blipFill>
        <p:spPr bwMode="auto">
          <a:xfrm>
            <a:off x="3405294" y="3460634"/>
            <a:ext cx="2498725" cy="16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Text Box 3"/>
          <p:cNvSpPr txBox="1">
            <a:spLocks noChangeArrowheads="1"/>
          </p:cNvSpPr>
          <p:nvPr/>
        </p:nvSpPr>
        <p:spPr bwMode="auto">
          <a:xfrm>
            <a:off x="3092557" y="5219584"/>
            <a:ext cx="31480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Each nerd has:</a:t>
            </a:r>
          </a:p>
          <a:p>
            <a:pPr algn="ctr" eaLnBrk="1" hangingPunct="1"/>
            <a:r>
              <a:rPr lang="en-US" sz="2000" dirty="0">
                <a:solidFill>
                  <a:srgbClr val="0000CC"/>
                </a:solidFill>
              </a:rPr>
              <a:t>A name</a:t>
            </a:r>
          </a:p>
          <a:p>
            <a:pPr algn="ctr" eaLnBrk="1" hangingPunct="1"/>
            <a:r>
              <a:rPr lang="en-US" sz="2000" dirty="0">
                <a:solidFill>
                  <a:srgbClr val="0000CC"/>
                </a:solidFill>
              </a:rPr>
              <a:t>An IQ</a:t>
            </a:r>
          </a:p>
          <a:p>
            <a:pPr algn="ctr" eaLnBrk="1" hangingPunct="1"/>
            <a:r>
              <a:rPr lang="en-US" sz="2000" dirty="0">
                <a:solidFill>
                  <a:srgbClr val="0000CC"/>
                </a:solidFill>
              </a:rPr>
              <a:t>A GPA</a:t>
            </a:r>
          </a:p>
        </p:txBody>
      </p:sp>
      <p:sp>
        <p:nvSpPr>
          <p:cNvPr id="38924" name="Text Box 3"/>
          <p:cNvSpPr txBox="1">
            <a:spLocks noChangeArrowheads="1"/>
          </p:cNvSpPr>
          <p:nvPr/>
        </p:nvSpPr>
        <p:spPr bwMode="auto">
          <a:xfrm>
            <a:off x="556595" y="1330758"/>
            <a:ext cx="820723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The C++ </a:t>
            </a:r>
            <a:r>
              <a:rPr lang="en-US" dirty="0" err="1">
                <a:solidFill>
                  <a:srgbClr val="6600CC"/>
                </a:solidFill>
              </a:rPr>
              <a:t>struct</a:t>
            </a:r>
            <a:r>
              <a:rPr lang="en-US" dirty="0">
                <a:solidFill>
                  <a:schemeClr val="tx2"/>
                </a:solidFill>
              </a:rPr>
              <a:t> allows us to define a whole new </a:t>
            </a:r>
            <a:r>
              <a:rPr lang="en-US" dirty="0">
                <a:solidFill>
                  <a:srgbClr val="6600CC"/>
                </a:solidFill>
              </a:rPr>
              <a:t>type of variable </a:t>
            </a:r>
            <a:r>
              <a:rPr lang="en-US" dirty="0">
                <a:solidFill>
                  <a:schemeClr val="tx2"/>
                </a:solidFill>
              </a:rPr>
              <a:t>that holds multiple related pieces of data rather than just one value.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876" y="3687068"/>
            <a:ext cx="1631373" cy="1223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91886" y="2760395"/>
            <a:ext cx="83719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Let’s see how to use this feature to define a </a:t>
            </a:r>
            <a:r>
              <a:rPr lang="en-US" dirty="0">
                <a:solidFill>
                  <a:srgbClr val="FF0000"/>
                </a:solidFill>
              </a:rPr>
              <a:t>nerd</a:t>
            </a:r>
            <a:r>
              <a:rPr lang="en-US" dirty="0">
                <a:solidFill>
                  <a:schemeClr val="tx2"/>
                </a:solidFill>
              </a:rPr>
              <a:t> type!</a:t>
            </a:r>
          </a:p>
        </p:txBody>
      </p:sp>
    </p:spTree>
    <p:extLst>
      <p:ext uri="{BB962C8B-B14F-4D97-AF65-F5344CB8AC3E}">
        <p14:creationId xmlns:p14="http://schemas.microsoft.com/office/powerpoint/2010/main" val="41913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0" grpId="0" build="p"/>
      <p:bldP spid="38924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CS32 Course Reader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9506" y="1353669"/>
            <a:ext cx="5970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you’d like a course reader with all of my slides, you can either…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49506" y="2442441"/>
            <a:ext cx="5970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Download them from my website @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www.careynachenberg.com</a:t>
            </a:r>
          </a:p>
          <a:p>
            <a:pPr algn="ctr"/>
            <a:r>
              <a:rPr lang="en-US" sz="2400" dirty="0"/>
              <a:t> and print them out yourself, or…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49506" y="4069974"/>
            <a:ext cx="597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Buy a printed course reader from: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8753" y="478134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/>
              <a:t>Copymat</a:t>
            </a:r>
            <a:r>
              <a:rPr lang="en-US" dirty="0"/>
              <a:t> Westwood      </a:t>
            </a:r>
          </a:p>
          <a:p>
            <a:pPr algn="ctr"/>
            <a:r>
              <a:rPr lang="en-US" dirty="0"/>
              <a:t>10919 Weyburn Ave.</a:t>
            </a:r>
          </a:p>
          <a:p>
            <a:pPr algn="ctr"/>
            <a:r>
              <a:rPr lang="en-US" dirty="0"/>
              <a:t>(310) 824 5276 </a:t>
            </a:r>
          </a:p>
        </p:txBody>
      </p:sp>
    </p:spTree>
    <p:extLst>
      <p:ext uri="{BB962C8B-B14F-4D97-AF65-F5344CB8AC3E}">
        <p14:creationId xmlns:p14="http://schemas.microsoft.com/office/powerpoint/2010/main" val="345266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C++ struct types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28600" y="4666736"/>
            <a:ext cx="8686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 dirty="0"/>
              <a:t>This defines an entirely new </a:t>
            </a:r>
            <a:r>
              <a:rPr lang="en-US" sz="2400" dirty="0">
                <a:solidFill>
                  <a:srgbClr val="FF0000"/>
                </a:solidFill>
              </a:rPr>
              <a:t>data type</a:t>
            </a:r>
            <a:r>
              <a:rPr lang="en-US" sz="2400" dirty="0"/>
              <a:t>, like </a:t>
            </a:r>
            <a:r>
              <a:rPr lang="en-US" sz="2400" dirty="0">
                <a:solidFill>
                  <a:srgbClr val="FF0000"/>
                </a:solidFill>
              </a:rPr>
              <a:t>string</a:t>
            </a:r>
            <a:r>
              <a:rPr lang="en-US" sz="2400" dirty="0"/>
              <a:t>, that we can now use in our program.</a:t>
            </a:r>
            <a:endParaRPr lang="en-US" sz="2400" dirty="0">
              <a:solidFill>
                <a:srgbClr val="99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762000" y="1931773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struct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495800" y="1322173"/>
            <a:ext cx="39131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First, write the word </a:t>
            </a:r>
            <a:r>
              <a:rPr lang="en-US" sz="2200">
                <a:solidFill>
                  <a:srgbClr val="006666"/>
                </a:solidFill>
              </a:rPr>
              <a:t>struct</a:t>
            </a:r>
            <a:r>
              <a:rPr lang="en-US" sz="22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495800" y="1703173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Then we give our new struct a </a:t>
            </a:r>
            <a:r>
              <a:rPr lang="en-US" sz="2200">
                <a:solidFill>
                  <a:srgbClr val="990000"/>
                </a:solidFill>
              </a:rPr>
              <a:t>name</a:t>
            </a:r>
            <a:r>
              <a:rPr lang="en-US" sz="220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817688" y="1931773"/>
            <a:ext cx="10390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990000"/>
                </a:solidFill>
              </a:rPr>
              <a:t>NERD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4452938" y="2404848"/>
            <a:ext cx="469106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chemeClr val="tx2"/>
                </a:solidFill>
              </a:rPr>
              <a:t>Then we specify all of the </a:t>
            </a:r>
            <a:r>
              <a:rPr lang="en-US" sz="2200" dirty="0">
                <a:solidFill>
                  <a:schemeClr val="accent2"/>
                </a:solidFill>
              </a:rPr>
              <a:t>variables </a:t>
            </a:r>
            <a:r>
              <a:rPr lang="en-US" sz="2200" dirty="0">
                <a:solidFill>
                  <a:schemeClr val="tx2"/>
                </a:solidFill>
              </a:rPr>
              <a:t>that our new structure contains in between </a:t>
            </a:r>
            <a:r>
              <a:rPr lang="en-US" sz="2200" dirty="0">
                <a:solidFill>
                  <a:srgbClr val="6600CC"/>
                </a:solidFill>
              </a:rPr>
              <a:t>{</a:t>
            </a:r>
            <a:r>
              <a:rPr lang="en-US" sz="2200" dirty="0">
                <a:solidFill>
                  <a:schemeClr val="tx2"/>
                </a:solidFill>
              </a:rPr>
              <a:t> and </a:t>
            </a:r>
            <a:r>
              <a:rPr lang="en-US" sz="2200" dirty="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838200" y="2236573"/>
            <a:ext cx="2952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{</a:t>
            </a: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r>
              <a:rPr lang="en-US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1154113" y="2552486"/>
            <a:ext cx="2037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string  name</a:t>
            </a:r>
            <a:r>
              <a:rPr lang="en-US" dirty="0">
                <a:solidFill>
                  <a:srgbClr val="FF3300"/>
                </a:solidFill>
              </a:rPr>
              <a:t>;</a:t>
            </a:r>
          </a:p>
          <a:p>
            <a:pPr eaLnBrk="1" hangingPunct="1"/>
            <a:r>
              <a:rPr lang="en-US" dirty="0" err="1">
                <a:solidFill>
                  <a:schemeClr val="accent2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      IQ</a:t>
            </a:r>
            <a:r>
              <a:rPr lang="en-US" dirty="0">
                <a:solidFill>
                  <a:srgbClr val="FF3300"/>
                </a:solidFill>
              </a:rPr>
              <a:t>;</a:t>
            </a:r>
          </a:p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float   GPA</a:t>
            </a:r>
            <a:r>
              <a:rPr lang="en-US" dirty="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979488" y="3556936"/>
            <a:ext cx="35298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4495800" y="3547848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Finally, we add a semicolon </a:t>
            </a:r>
            <a:r>
              <a:rPr lang="en-US" sz="2200">
                <a:solidFill>
                  <a:srgbClr val="FF3300"/>
                </a:solidFill>
              </a:rPr>
              <a:t>;</a:t>
            </a:r>
            <a:r>
              <a:rPr lang="en-US" sz="2200">
                <a:solidFill>
                  <a:schemeClr val="tx2"/>
                </a:solidFill>
              </a:rPr>
              <a:t> at the end.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28600" y="5807677"/>
            <a:ext cx="868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 dirty="0"/>
              <a:t>Alert: </a:t>
            </a:r>
            <a:r>
              <a:rPr lang="en-US" sz="2400" dirty="0">
                <a:solidFill>
                  <a:srgbClr val="FF0000"/>
                </a:solidFill>
              </a:rPr>
              <a:t>NERD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FF0000"/>
                </a:solidFill>
              </a:rPr>
              <a:t>not a variable</a:t>
            </a:r>
            <a:r>
              <a:rPr lang="en-US" sz="2400" dirty="0"/>
              <a:t>! It’s a new </a:t>
            </a:r>
            <a:r>
              <a:rPr lang="en-US" sz="2400" dirty="0">
                <a:solidFill>
                  <a:srgbClr val="FF0000"/>
                </a:solidFill>
              </a:rPr>
              <a:t>data type</a:t>
            </a:r>
            <a:r>
              <a:rPr lang="en-US" sz="2400" dirty="0"/>
              <a:t>!</a:t>
            </a:r>
            <a:endParaRPr lang="en-US" sz="2400" dirty="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2" grpId="1"/>
      <p:bldP spid="55303" grpId="0"/>
      <p:bldP spid="55303" grpId="1"/>
      <p:bldP spid="55304" grpId="0"/>
      <p:bldP spid="55305" grpId="0"/>
      <p:bldP spid="55305" grpId="1"/>
      <p:bldP spid="55306" grpId="0"/>
      <p:bldP spid="55307" grpId="0" build="p"/>
      <p:bldP spid="55308" grpId="0"/>
      <p:bldP spid="55309" grpId="0"/>
      <p:bldP spid="55309" grpId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82613" y="4186238"/>
            <a:ext cx="3236912" cy="2392362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600075" y="2008188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C++ </a:t>
            </a:r>
            <a:r>
              <a:rPr lang="en-US" dirty="0" err="1"/>
              <a:t>struct</a:t>
            </a:r>
            <a:r>
              <a:rPr lang="en-US" dirty="0"/>
              <a:t> types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242888" y="742950"/>
            <a:ext cx="85963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Once we define our new </a:t>
            </a:r>
            <a:r>
              <a:rPr lang="en-US" dirty="0">
                <a:solidFill>
                  <a:srgbClr val="FF0000"/>
                </a:solidFill>
              </a:rPr>
              <a:t>data type</a:t>
            </a:r>
            <a:r>
              <a:rPr lang="en-US" dirty="0"/>
              <a:t>,</a:t>
            </a:r>
            <a:r>
              <a:rPr lang="en-US" dirty="0">
                <a:solidFill>
                  <a:srgbClr val="990000"/>
                </a:solidFill>
              </a:rPr>
              <a:t> </a:t>
            </a:r>
            <a:r>
              <a:rPr lang="en-US" dirty="0"/>
              <a:t>like </a:t>
            </a:r>
            <a:r>
              <a:rPr lang="en-US" dirty="0">
                <a:solidFill>
                  <a:srgbClr val="FF0000"/>
                </a:solidFill>
              </a:rPr>
              <a:t>NERD</a:t>
            </a:r>
            <a:r>
              <a:rPr lang="en-US" dirty="0">
                <a:solidFill>
                  <a:schemeClr val="tx2"/>
                </a:solidFill>
              </a:rPr>
              <a:t>, we can use it to define variables like any traditional data type.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33400" y="1657350"/>
            <a:ext cx="2518638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 err="1">
                <a:latin typeface="Courier New" pitchFamily="49" charset="0"/>
              </a:rPr>
              <a:t>struct</a:t>
            </a:r>
            <a:r>
              <a:rPr lang="en-US" sz="1900" b="1" dirty="0">
                <a:latin typeface="Courier New" pitchFamily="49" charset="0"/>
              </a:rPr>
              <a:t> </a:t>
            </a:r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NERD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</a:rPr>
              <a:t>int</a:t>
            </a:r>
            <a:r>
              <a:rPr lang="en-US" sz="1900" b="1" dirty="0">
                <a:latin typeface="Courier New" pitchFamily="49" charset="0"/>
              </a:rPr>
              <a:t> IQ;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528638" y="3838575"/>
            <a:ext cx="3248005" cy="284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nerd.cpp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#include “</a:t>
            </a:r>
            <a:r>
              <a:rPr lang="en-US" sz="1900" b="1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r>
              <a:rPr lang="en-US" sz="1900" b="1" dirty="0">
                <a:latin typeface="Courier New" pitchFamily="49" charset="0"/>
              </a:rPr>
              <a:t>”</a:t>
            </a:r>
          </a:p>
          <a:p>
            <a:pPr eaLnBrk="1" hangingPunct="1"/>
            <a:endParaRPr lang="en-US" sz="8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 err="1">
                <a:latin typeface="Courier New" pitchFamily="49" charset="0"/>
              </a:rPr>
              <a:t>int</a:t>
            </a:r>
            <a:r>
              <a:rPr lang="en-US" sz="1900" b="1" dirty="0">
                <a:latin typeface="Courier New" pitchFamily="49" charset="0"/>
              </a:rPr>
              <a:t> main()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float </a:t>
            </a:r>
            <a:r>
              <a:rPr lang="en-US" sz="1900" b="1" dirty="0">
                <a:latin typeface="Courier New" pitchFamily="49" charset="0"/>
              </a:rPr>
              <a:t>f1;</a:t>
            </a:r>
          </a:p>
          <a:p>
            <a:pPr eaLnBrk="1" hangingPunct="1"/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   NERD </a:t>
            </a:r>
            <a:r>
              <a:rPr lang="en-US" sz="1900" b="1" dirty="0">
                <a:latin typeface="Courier New" pitchFamily="49" charset="0"/>
              </a:rPr>
              <a:t>n1, n2;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n1.name = “David”;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…</a:t>
            </a:r>
          </a:p>
        </p:txBody>
      </p:sp>
      <p:grpSp>
        <p:nvGrpSpPr>
          <p:cNvPr id="45072" name="Group 16"/>
          <p:cNvGrpSpPr>
            <a:grpSpLocks/>
          </p:cNvGrpSpPr>
          <p:nvPr/>
        </p:nvGrpSpPr>
        <p:grpSpPr bwMode="auto">
          <a:xfrm>
            <a:off x="2819400" y="2457450"/>
            <a:ext cx="6172200" cy="914400"/>
            <a:chOff x="1776" y="1548"/>
            <a:chExt cx="3888" cy="576"/>
          </a:xfrm>
        </p:grpSpPr>
        <p:sp>
          <p:nvSpPr>
            <p:cNvPr id="45066" name="Rectangle 7"/>
            <p:cNvSpPr>
              <a:spLocks noChangeArrowheads="1"/>
            </p:cNvSpPr>
            <p:nvPr/>
          </p:nvSpPr>
          <p:spPr bwMode="auto">
            <a:xfrm>
              <a:off x="2544" y="1644"/>
              <a:ext cx="312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200" dirty="0"/>
                <a:t> You typically define a new </a:t>
              </a:r>
              <a:r>
                <a:rPr lang="en-US" sz="2200" dirty="0" err="1"/>
                <a:t>struct</a:t>
              </a:r>
              <a:r>
                <a:rPr lang="en-US" sz="2200" dirty="0"/>
                <a:t>  </a:t>
              </a:r>
              <a:br>
                <a:rPr lang="en-US" sz="2200" dirty="0"/>
              </a:br>
              <a:r>
                <a:rPr lang="en-US" sz="2200" dirty="0"/>
                <a:t> type in a header file. </a:t>
              </a:r>
            </a:p>
          </p:txBody>
        </p:sp>
        <p:sp>
          <p:nvSpPr>
            <p:cNvPr id="45067" name="Line 8"/>
            <p:cNvSpPr>
              <a:spLocks noChangeShapeType="1"/>
            </p:cNvSpPr>
            <p:nvPr/>
          </p:nvSpPr>
          <p:spPr bwMode="auto">
            <a:xfrm flipH="1" flipV="1">
              <a:off x="1776" y="1548"/>
              <a:ext cx="1013" cy="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073" name="Group 17"/>
          <p:cNvGrpSpPr>
            <a:grpSpLocks/>
          </p:cNvGrpSpPr>
          <p:nvPr/>
        </p:nvGrpSpPr>
        <p:grpSpPr bwMode="auto">
          <a:xfrm>
            <a:off x="3044825" y="4057650"/>
            <a:ext cx="6099175" cy="1103313"/>
            <a:chOff x="1918" y="2556"/>
            <a:chExt cx="3842" cy="695"/>
          </a:xfrm>
        </p:grpSpPr>
        <p:sp>
          <p:nvSpPr>
            <p:cNvPr id="45064" name="Rectangle 10"/>
            <p:cNvSpPr>
              <a:spLocks noChangeArrowheads="1"/>
            </p:cNvSpPr>
            <p:nvPr/>
          </p:nvSpPr>
          <p:spPr bwMode="auto">
            <a:xfrm>
              <a:off x="2640" y="2556"/>
              <a:ext cx="312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Courier New" pitchFamily="49" charset="0"/>
                </a:rPr>
                <a:t>  After you define a new struct type, you can create variables with it throughout your program.</a:t>
              </a:r>
              <a:endParaRPr lang="en-US"/>
            </a:p>
          </p:txBody>
        </p:sp>
        <p:sp>
          <p:nvSpPr>
            <p:cNvPr id="45065" name="Line 11"/>
            <p:cNvSpPr>
              <a:spLocks noChangeShapeType="1"/>
            </p:cNvSpPr>
            <p:nvPr/>
          </p:nvSpPr>
          <p:spPr bwMode="auto">
            <a:xfrm flipH="1">
              <a:off x="1918" y="2696"/>
              <a:ext cx="903" cy="55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75" name="Text Box 6"/>
          <p:cNvSpPr txBox="1">
            <a:spLocks noChangeArrowheads="1"/>
          </p:cNvSpPr>
          <p:nvPr/>
        </p:nvSpPr>
        <p:spPr bwMode="auto">
          <a:xfrm>
            <a:off x="3981450" y="5451475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Just as </a:t>
            </a:r>
            <a:r>
              <a:rPr lang="en-US" sz="2000">
                <a:solidFill>
                  <a:srgbClr val="6600CC"/>
                </a:solidFill>
              </a:rPr>
              <a:t>f1</a:t>
            </a:r>
            <a:r>
              <a:rPr lang="en-US" sz="2000">
                <a:solidFill>
                  <a:schemeClr val="tx2"/>
                </a:solidFill>
              </a:rPr>
              <a:t> is a </a:t>
            </a:r>
            <a:r>
              <a:rPr lang="en-US" sz="2000">
                <a:solidFill>
                  <a:srgbClr val="6600CC"/>
                </a:solidFill>
              </a:rPr>
              <a:t>floating-point variable</a:t>
            </a:r>
            <a:r>
              <a:rPr lang="en-US" sz="2000">
                <a:solidFill>
                  <a:schemeClr val="tx2"/>
                </a:solidFill>
              </a:rPr>
              <a:t>…  </a:t>
            </a:r>
          </a:p>
        </p:txBody>
      </p:sp>
      <p:sp>
        <p:nvSpPr>
          <p:cNvPr id="45076" name="Text Box 6"/>
          <p:cNvSpPr txBox="1">
            <a:spLocks noChangeArrowheads="1"/>
          </p:cNvSpPr>
          <p:nvPr/>
        </p:nvSpPr>
        <p:spPr bwMode="auto">
          <a:xfrm>
            <a:off x="4052888" y="5980113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n1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6600CC"/>
                </a:solidFill>
              </a:rPr>
              <a:t>n2</a:t>
            </a:r>
            <a:r>
              <a:rPr lang="en-US" sz="2000" dirty="0">
                <a:solidFill>
                  <a:schemeClr val="tx2"/>
                </a:solidFill>
              </a:rPr>
              <a:t> are </a:t>
            </a:r>
            <a:r>
              <a:rPr lang="en-US" sz="2000" dirty="0">
                <a:solidFill>
                  <a:srgbClr val="FF0000"/>
                </a:solidFill>
              </a:rPr>
              <a:t>NERD </a:t>
            </a:r>
            <a:r>
              <a:rPr lang="en-US" sz="2000" dirty="0">
                <a:solidFill>
                  <a:srgbClr val="6600CC"/>
                </a:solidFill>
              </a:rPr>
              <a:t>variables</a:t>
            </a:r>
            <a:r>
              <a:rPr lang="en-US" sz="2000" dirty="0">
                <a:solidFill>
                  <a:schemeClr val="tx2"/>
                </a:solidFill>
              </a:rPr>
              <a:t>…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0" grpId="0" animBg="1"/>
      <p:bldP spid="45060" grpId="0"/>
      <p:bldP spid="58373" grpId="0"/>
      <p:bldP spid="45075" grpId="0"/>
      <p:bldP spid="4507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192088" y="3581400"/>
            <a:ext cx="3084512" cy="30988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188913" y="1268413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-85725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C++ </a:t>
            </a:r>
            <a:r>
              <a:rPr lang="en-US" dirty="0" err="1"/>
              <a:t>struct</a:t>
            </a:r>
            <a:r>
              <a:rPr lang="en-US" dirty="0"/>
              <a:t> types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25413" y="923925"/>
            <a:ext cx="3102131" cy="574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006666"/>
                </a:solidFill>
                <a:latin typeface="Courier New" pitchFamily="49" charset="0"/>
              </a:rPr>
              <a:t>nerd.h</a:t>
            </a:r>
            <a:endParaRPr lang="en-US" sz="1900" b="1" u="sng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 err="1">
                <a:solidFill>
                  <a:srgbClr val="006666"/>
                </a:solidFill>
                <a:latin typeface="Courier New" pitchFamily="49" charset="0"/>
              </a:rPr>
              <a:t>struct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NERD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</a:t>
            </a:r>
            <a:r>
              <a:rPr lang="en-US" sz="1900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IQ;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u="sng" dirty="0">
                <a:solidFill>
                  <a:srgbClr val="006666"/>
                </a:solidFill>
                <a:latin typeface="Courier New" pitchFamily="49" charset="0"/>
              </a:rPr>
              <a:t>nerd.cpp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#include “</a:t>
            </a:r>
            <a:r>
              <a:rPr lang="en-US" sz="1900" b="1" dirty="0" err="1">
                <a:latin typeface="Courier New" pitchFamily="49" charset="0"/>
              </a:rPr>
              <a:t>nerd.h</a:t>
            </a:r>
            <a:r>
              <a:rPr lang="en-US" sz="1900" b="1" dirty="0">
                <a:latin typeface="Courier New" pitchFamily="49" charset="0"/>
              </a:rPr>
              <a:t>”</a:t>
            </a:r>
          </a:p>
          <a:p>
            <a:pPr eaLnBrk="1" hangingPunct="1"/>
            <a:r>
              <a:rPr lang="en-US" sz="1900" b="1" dirty="0" err="1">
                <a:latin typeface="Courier New" pitchFamily="49" charset="0"/>
              </a:rPr>
              <a:t>int</a:t>
            </a:r>
            <a:r>
              <a:rPr lang="en-US" sz="1900" b="1" dirty="0">
                <a:latin typeface="Courier New" pitchFamily="49" charset="0"/>
              </a:rPr>
              <a:t> main()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   NERD </a:t>
            </a:r>
            <a:r>
              <a:rPr lang="en-US" sz="1900" b="1" dirty="0">
                <a:solidFill>
                  <a:srgbClr val="990000"/>
                </a:solidFill>
                <a:latin typeface="Courier New" pitchFamily="49" charset="0"/>
              </a:rPr>
              <a:t>t, u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  <a:r>
              <a:rPr lang="en-US" sz="1900" b="1" dirty="0">
                <a:latin typeface="Courier New" pitchFamily="49" charset="0"/>
              </a:rPr>
              <a:t> </a:t>
            </a:r>
          </a:p>
          <a:p>
            <a:pPr eaLnBrk="1" hangingPunct="1"/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</a:t>
            </a:r>
            <a:r>
              <a:rPr lang="en-US" sz="1900" b="1" dirty="0">
                <a:latin typeface="Courier New" pitchFamily="49" charset="0"/>
              </a:rPr>
              <a:t>t.name = “Carey”;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t.IQ = 101;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err="1">
                <a:latin typeface="Courier New" pitchFamily="49" charset="0"/>
              </a:rPr>
              <a:t>t.GPA</a:t>
            </a:r>
            <a:r>
              <a:rPr lang="en-US" sz="1900" b="1" dirty="0">
                <a:latin typeface="Courier New" pitchFamily="49" charset="0"/>
              </a:rPr>
              <a:t> = 3.99;</a:t>
            </a:r>
          </a:p>
          <a:p>
            <a:pPr eaLnBrk="1" hangingPunct="1"/>
            <a:endParaRPr lang="en-US" sz="6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u.name = “David”;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err="1">
                <a:latin typeface="Courier New" pitchFamily="49" charset="0"/>
              </a:rPr>
              <a:t>u.GPA</a:t>
            </a:r>
            <a:r>
              <a:rPr lang="en-US" sz="1900" b="1" dirty="0">
                <a:latin typeface="Courier New" pitchFamily="49" charset="0"/>
              </a:rPr>
              <a:t>  = 1.12;</a:t>
            </a:r>
          </a:p>
        </p:txBody>
      </p:sp>
      <p:sp>
        <p:nvSpPr>
          <p:cNvPr id="57356" name="Line 12"/>
          <p:cNvSpPr>
            <a:spLocks noChangeShapeType="1"/>
          </p:cNvSpPr>
          <p:nvPr/>
        </p:nvSpPr>
        <p:spPr bwMode="auto">
          <a:xfrm>
            <a:off x="282575" y="45783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448050" y="2670175"/>
            <a:ext cx="2563813" cy="1187450"/>
            <a:chOff x="2976" y="3504"/>
            <a:chExt cx="1615" cy="814"/>
          </a:xfrm>
        </p:grpSpPr>
        <p:grpSp>
          <p:nvGrpSpPr>
            <p:cNvPr id="43043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44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45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t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46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7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048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9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FFFF00"/>
                  </a:solidFill>
                </a:rPr>
                <a:t>IQ    </a:t>
              </a:r>
              <a:r>
                <a:rPr lang="en-US" sz="1800" dirty="0"/>
                <a:t>    </a:t>
              </a:r>
            </a:p>
          </p:txBody>
        </p:sp>
        <p:sp>
          <p:nvSpPr>
            <p:cNvPr id="43050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51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7367" name="Line 23"/>
          <p:cNvSpPr>
            <a:spLocks noChangeShapeType="1"/>
          </p:cNvSpPr>
          <p:nvPr/>
        </p:nvSpPr>
        <p:spPr bwMode="auto">
          <a:xfrm>
            <a:off x="284163" y="51673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8" name="Text Box 34"/>
          <p:cNvSpPr txBox="1">
            <a:spLocks noChangeArrowheads="1"/>
          </p:cNvSpPr>
          <p:nvPr/>
        </p:nvSpPr>
        <p:spPr bwMode="auto">
          <a:xfrm>
            <a:off x="5013325" y="2732088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“Carey”</a:t>
            </a:r>
          </a:p>
        </p:txBody>
      </p:sp>
      <p:sp>
        <p:nvSpPr>
          <p:cNvPr id="57379" name="Line 35"/>
          <p:cNvSpPr>
            <a:spLocks noChangeShapeType="1"/>
          </p:cNvSpPr>
          <p:nvPr/>
        </p:nvSpPr>
        <p:spPr bwMode="auto">
          <a:xfrm>
            <a:off x="293688" y="54610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5168908" y="3040552"/>
            <a:ext cx="1155700" cy="338718"/>
            <a:chOff x="4156" y="3634"/>
            <a:chExt cx="728" cy="185"/>
          </a:xfrm>
        </p:grpSpPr>
        <p:sp>
          <p:nvSpPr>
            <p:cNvPr id="43065" name="Rectangle 37"/>
            <p:cNvSpPr>
              <a:spLocks noChangeArrowheads="1"/>
            </p:cNvSpPr>
            <p:nvPr/>
          </p:nvSpPr>
          <p:spPr bwMode="auto">
            <a:xfrm>
              <a:off x="4157" y="3691"/>
              <a:ext cx="372" cy="73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66" name="Text Box 38"/>
            <p:cNvSpPr txBox="1">
              <a:spLocks noChangeArrowheads="1"/>
            </p:cNvSpPr>
            <p:nvPr/>
          </p:nvSpPr>
          <p:spPr bwMode="auto">
            <a:xfrm>
              <a:off x="4156" y="3634"/>
              <a:ext cx="728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chemeClr val="tx2"/>
                  </a:solidFill>
                </a:rPr>
                <a:t>101</a:t>
              </a:r>
            </a:p>
          </p:txBody>
        </p:sp>
      </p:grpSp>
      <p:sp>
        <p:nvSpPr>
          <p:cNvPr id="57383" name="Line 39"/>
          <p:cNvSpPr>
            <a:spLocks noChangeShapeType="1"/>
          </p:cNvSpPr>
          <p:nvPr/>
        </p:nvSpPr>
        <p:spPr bwMode="auto">
          <a:xfrm>
            <a:off x="293688" y="575468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5146675" y="3409950"/>
            <a:ext cx="927100" cy="304800"/>
            <a:chOff x="4039" y="3658"/>
            <a:chExt cx="728" cy="166"/>
          </a:xfrm>
        </p:grpSpPr>
        <p:sp>
          <p:nvSpPr>
            <p:cNvPr id="43069" name="Rectangle 41"/>
            <p:cNvSpPr>
              <a:spLocks noChangeArrowheads="1"/>
            </p:cNvSpPr>
            <p:nvPr/>
          </p:nvSpPr>
          <p:spPr bwMode="auto">
            <a:xfrm>
              <a:off x="4157" y="3691"/>
              <a:ext cx="372" cy="8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70" name="Text Box 42"/>
            <p:cNvSpPr txBox="1">
              <a:spLocks noChangeArrowheads="1"/>
            </p:cNvSpPr>
            <p:nvPr/>
          </p:nvSpPr>
          <p:spPr bwMode="auto">
            <a:xfrm>
              <a:off x="4039" y="3658"/>
              <a:ext cx="72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chemeClr val="tx2"/>
                  </a:solidFill>
                </a:rPr>
                <a:t>3.99</a:t>
              </a:r>
            </a:p>
          </p:txBody>
        </p:sp>
      </p:grpSp>
      <p:sp>
        <p:nvSpPr>
          <p:cNvPr id="2" name="Line 39"/>
          <p:cNvSpPr>
            <a:spLocks noChangeShapeType="1"/>
          </p:cNvSpPr>
          <p:nvPr/>
        </p:nvSpPr>
        <p:spPr bwMode="auto">
          <a:xfrm>
            <a:off x="293688" y="612616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73" name="Text Box 3"/>
          <p:cNvSpPr txBox="1">
            <a:spLocks noChangeArrowheads="1"/>
          </p:cNvSpPr>
          <p:nvPr/>
        </p:nvSpPr>
        <p:spPr bwMode="auto">
          <a:xfrm>
            <a:off x="4403725" y="941388"/>
            <a:ext cx="3648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Let’s see how we can use our new </a:t>
            </a:r>
            <a:r>
              <a:rPr lang="en-US" sz="2000" dirty="0" err="1">
                <a:solidFill>
                  <a:schemeClr val="tx2"/>
                </a:solidFill>
              </a:rPr>
              <a:t>struct</a:t>
            </a:r>
            <a:r>
              <a:rPr lang="en-US" sz="2000" dirty="0">
                <a:solidFill>
                  <a:schemeClr val="tx2"/>
                </a:solidFill>
              </a:rPr>
              <a:t> type in action!</a:t>
            </a:r>
          </a:p>
        </p:txBody>
      </p:sp>
      <p:sp>
        <p:nvSpPr>
          <p:cNvPr id="43074" name="Text Box 66"/>
          <p:cNvSpPr txBox="1">
            <a:spLocks noChangeArrowheads="1"/>
          </p:cNvSpPr>
          <p:nvPr/>
        </p:nvSpPr>
        <p:spPr bwMode="auto">
          <a:xfrm>
            <a:off x="3424238" y="4089400"/>
            <a:ext cx="55006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Neato! C++ structs let us </a:t>
            </a:r>
            <a:r>
              <a:rPr lang="en-US">
                <a:solidFill>
                  <a:srgbClr val="6600CC"/>
                </a:solidFill>
              </a:rPr>
              <a:t>group related data</a:t>
            </a:r>
            <a:r>
              <a:rPr lang="en-US"/>
              <a:t> together into one common unit.</a:t>
            </a:r>
          </a:p>
        </p:txBody>
      </p:sp>
      <p:sp>
        <p:nvSpPr>
          <p:cNvPr id="43075" name="Text Box 67"/>
          <p:cNvSpPr txBox="1">
            <a:spLocks noChangeArrowheads="1"/>
          </p:cNvSpPr>
          <p:nvPr/>
        </p:nvSpPr>
        <p:spPr bwMode="auto">
          <a:xfrm>
            <a:off x="3665538" y="4937125"/>
            <a:ext cx="5203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But wait! Wouldn’t it be cool if our </a:t>
            </a:r>
            <a:r>
              <a:rPr lang="en-US" dirty="0" err="1"/>
              <a:t>struct</a:t>
            </a:r>
            <a:r>
              <a:rPr lang="en-US" dirty="0"/>
              <a:t> could also hold </a:t>
            </a:r>
            <a:r>
              <a:rPr lang="en-US" dirty="0">
                <a:solidFill>
                  <a:srgbClr val="6600CC"/>
                </a:solidFill>
              </a:rPr>
              <a:t>algorithms</a:t>
            </a:r>
            <a:r>
              <a:rPr lang="en-US" dirty="0"/>
              <a:t> to operate on that data, as well as </a:t>
            </a:r>
            <a:r>
              <a:rPr lang="en-US" dirty="0">
                <a:solidFill>
                  <a:srgbClr val="6600CC"/>
                </a:solidFill>
              </a:rPr>
              <a:t>interface functions</a:t>
            </a:r>
            <a:r>
              <a:rPr lang="en-US" dirty="0"/>
              <a:t>?</a:t>
            </a:r>
          </a:p>
        </p:txBody>
      </p:sp>
      <p:sp>
        <p:nvSpPr>
          <p:cNvPr id="43076" name="Text Box 68"/>
          <p:cNvSpPr txBox="1">
            <a:spLocks noChangeArrowheads="1"/>
          </p:cNvSpPr>
          <p:nvPr/>
        </p:nvSpPr>
        <p:spPr bwMode="auto">
          <a:xfrm>
            <a:off x="3717925" y="6080125"/>
            <a:ext cx="5032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Then we could represent a complete, self-contained </a:t>
            </a:r>
            <a:r>
              <a:rPr lang="en-US" dirty="0">
                <a:solidFill>
                  <a:srgbClr val="6600CC"/>
                </a:solidFill>
              </a:rPr>
              <a:t>Abstract Data Type</a:t>
            </a:r>
            <a:r>
              <a:rPr lang="en-US" dirty="0"/>
              <a:t>!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799138" y="2654300"/>
            <a:ext cx="2563812" cy="1187450"/>
            <a:chOff x="2976" y="3504"/>
            <a:chExt cx="1615" cy="814"/>
          </a:xfrm>
        </p:grpSpPr>
        <p:grpSp>
          <p:nvGrpSpPr>
            <p:cNvPr id="43096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97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98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u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99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0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101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2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FFFF00"/>
                  </a:solidFill>
                </a:rPr>
                <a:t>IQ    </a:t>
              </a:r>
              <a:r>
                <a:rPr lang="en-US" sz="1800" dirty="0"/>
                <a:t>    </a:t>
              </a:r>
            </a:p>
          </p:txBody>
        </p:sp>
        <p:sp>
          <p:nvSpPr>
            <p:cNvPr id="43103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4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" name="Text Box 34"/>
          <p:cNvSpPr txBox="1">
            <a:spLocks noChangeArrowheads="1"/>
          </p:cNvSpPr>
          <p:nvPr/>
        </p:nvSpPr>
        <p:spPr bwMode="auto">
          <a:xfrm>
            <a:off x="7362825" y="2722563"/>
            <a:ext cx="957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“David”</a:t>
            </a:r>
          </a:p>
        </p:txBody>
      </p:sp>
      <p:sp>
        <p:nvSpPr>
          <p:cNvPr id="6" name="Line 39"/>
          <p:cNvSpPr>
            <a:spLocks noChangeShapeType="1"/>
          </p:cNvSpPr>
          <p:nvPr/>
        </p:nvSpPr>
        <p:spPr bwMode="auto">
          <a:xfrm>
            <a:off x="303213" y="64119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7551738" y="3359150"/>
            <a:ext cx="587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</a:rPr>
              <a:t>1.12</a:t>
            </a:r>
          </a:p>
        </p:txBody>
      </p: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7602442" y="3008059"/>
            <a:ext cx="5453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53" name="Rounded Rectangular Callout 52"/>
          <p:cNvSpPr/>
          <p:nvPr/>
        </p:nvSpPr>
        <p:spPr>
          <a:xfrm>
            <a:off x="455613" y="2030358"/>
            <a:ext cx="3538485" cy="1959770"/>
          </a:xfrm>
          <a:prstGeom prst="wedgeRoundRectCallout">
            <a:avLst>
              <a:gd name="adj1" fmla="val -42883"/>
              <a:gd name="adj2" fmla="val 104311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To access the items within a </a:t>
            </a:r>
            <a:r>
              <a:rPr lang="en-US" sz="1800" dirty="0" err="1">
                <a:solidFill>
                  <a:schemeClr val="tx1"/>
                </a:solidFill>
              </a:rPr>
              <a:t>struct</a:t>
            </a:r>
            <a:r>
              <a:rPr lang="en-US" sz="1800" dirty="0">
                <a:solidFill>
                  <a:schemeClr val="tx1"/>
                </a:solidFill>
              </a:rPr>
              <a:t> variable, first we specify the variable’s name… in this case, “</a:t>
            </a:r>
            <a:r>
              <a:rPr lang="en-US" sz="1800" dirty="0">
                <a:solidFill>
                  <a:srgbClr val="FF0000"/>
                </a:solidFill>
              </a:rPr>
              <a:t>t</a:t>
            </a:r>
            <a:r>
              <a:rPr lang="en-US" sz="18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54" name="Rounded Rectangular Callout 53"/>
          <p:cNvSpPr/>
          <p:nvPr/>
        </p:nvSpPr>
        <p:spPr>
          <a:xfrm>
            <a:off x="485298" y="2063353"/>
            <a:ext cx="3562054" cy="1959770"/>
          </a:xfrm>
          <a:prstGeom prst="wedgeRoundRectCallout">
            <a:avLst>
              <a:gd name="adj1" fmla="val -36395"/>
              <a:gd name="adj2" fmla="val 104311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Then you use a </a:t>
            </a:r>
            <a:r>
              <a:rPr lang="en-US" sz="1800" dirty="0">
                <a:solidFill>
                  <a:srgbClr val="FF0000"/>
                </a:solidFill>
              </a:rPr>
              <a:t>dot</a:t>
            </a:r>
            <a:r>
              <a:rPr lang="en-US" sz="1800" dirty="0">
                <a:solidFill>
                  <a:schemeClr val="tx1"/>
                </a:solidFill>
              </a:rPr>
              <a:t> and the </a:t>
            </a:r>
            <a:r>
              <a:rPr lang="en-US" sz="1800" dirty="0">
                <a:solidFill>
                  <a:srgbClr val="FF0000"/>
                </a:solidFill>
              </a:rPr>
              <a:t>name of the member variable </a:t>
            </a:r>
            <a:r>
              <a:rPr lang="en-US" sz="1800" dirty="0">
                <a:solidFill>
                  <a:schemeClr val="tx1"/>
                </a:solidFill>
              </a:rPr>
              <a:t>you wish to access…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In this case we’ll access t’s </a:t>
            </a:r>
            <a:r>
              <a:rPr lang="en-US" sz="1800" dirty="0">
                <a:solidFill>
                  <a:srgbClr val="FF0000"/>
                </a:solidFill>
              </a:rPr>
              <a:t>name</a:t>
            </a:r>
            <a:r>
              <a:rPr lang="en-US" sz="1800" dirty="0">
                <a:solidFill>
                  <a:schemeClr val="tx1"/>
                </a:solidFill>
              </a:rPr>
              <a:t> member variable.</a:t>
            </a:r>
          </a:p>
        </p:txBody>
      </p:sp>
      <p:sp>
        <p:nvSpPr>
          <p:cNvPr id="55" name="Rounded Rectangular Callout 54"/>
          <p:cNvSpPr/>
          <p:nvPr/>
        </p:nvSpPr>
        <p:spPr>
          <a:xfrm>
            <a:off x="2572378" y="547727"/>
            <a:ext cx="3985289" cy="1959770"/>
          </a:xfrm>
          <a:prstGeom prst="wedgeRoundRectCallout">
            <a:avLst>
              <a:gd name="adj1" fmla="val 73058"/>
              <a:gd name="adj2" fmla="val 8328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Notice that if you </a:t>
            </a:r>
            <a:r>
              <a:rPr lang="en-US" sz="1800" dirty="0">
                <a:solidFill>
                  <a:srgbClr val="FF0000"/>
                </a:solidFill>
              </a:rPr>
              <a:t>don’t initialize </a:t>
            </a:r>
            <a:r>
              <a:rPr lang="en-US" sz="1800" dirty="0">
                <a:solidFill>
                  <a:schemeClr val="tx1"/>
                </a:solidFill>
              </a:rPr>
              <a:t>a member in a </a:t>
            </a:r>
            <a:r>
              <a:rPr lang="en-US" sz="1800" dirty="0" err="1">
                <a:solidFill>
                  <a:schemeClr val="tx1"/>
                </a:solidFill>
              </a:rPr>
              <a:t>struct</a:t>
            </a:r>
            <a:r>
              <a:rPr lang="en-US" sz="1800" dirty="0">
                <a:solidFill>
                  <a:schemeClr val="tx1"/>
                </a:solidFill>
              </a:rPr>
              <a:t> variable, then it has a </a:t>
            </a:r>
            <a:r>
              <a:rPr lang="en-US" sz="1800" dirty="0">
                <a:solidFill>
                  <a:srgbClr val="FF0000"/>
                </a:solidFill>
              </a:rPr>
              <a:t>random value</a:t>
            </a:r>
            <a:r>
              <a:rPr lang="en-US" sz="1800" dirty="0">
                <a:solidFill>
                  <a:schemeClr val="tx1"/>
                </a:solidFill>
              </a:rPr>
              <a:t>!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This holds for all built-in types: </a:t>
            </a:r>
            <a:r>
              <a:rPr lang="en-US" sz="1800" dirty="0">
                <a:solidFill>
                  <a:srgbClr val="FF0000"/>
                </a:solidFill>
              </a:rPr>
              <a:t>chars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rgbClr val="FF0000"/>
                </a:solidFill>
              </a:rPr>
              <a:t>ints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>
                <a:solidFill>
                  <a:srgbClr val="FF0000"/>
                </a:solidFill>
              </a:rPr>
              <a:t>doubles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etc</a:t>
            </a:r>
            <a:r>
              <a:rPr lang="en-US" sz="1800" dirty="0">
                <a:solidFill>
                  <a:schemeClr val="tx1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6" grpId="0" animBg="1"/>
      <p:bldP spid="57356" grpId="1" animBg="1"/>
      <p:bldP spid="57367" grpId="0" animBg="1"/>
      <p:bldP spid="57367" grpId="1" animBg="1"/>
      <p:bldP spid="57378" grpId="0"/>
      <p:bldP spid="57379" grpId="0" animBg="1"/>
      <p:bldP spid="57379" grpId="1" animBg="1"/>
      <p:bldP spid="57383" grpId="0" animBg="1"/>
      <p:bldP spid="57383" grpId="1" animBg="1"/>
      <p:bldP spid="2" grpId="0" animBg="1"/>
      <p:bldP spid="2" grpId="1" animBg="1"/>
      <p:bldP spid="43074" grpId="0"/>
      <p:bldP spid="43075" grpId="0"/>
      <p:bldP spid="43076" grpId="0"/>
      <p:bldP spid="5" grpId="0"/>
      <p:bldP spid="6" grpId="0" animBg="1"/>
      <p:bldP spid="6" grpId="1" animBg="1"/>
      <p:bldP spid="7" grpId="0"/>
      <p:bldP spid="52" grpId="0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5900530" y="3841542"/>
            <a:ext cx="3154018" cy="2787858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217005" y="1947862"/>
            <a:ext cx="4464326" cy="4633913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0678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Topic #2: C++ classes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787525" y="887413"/>
            <a:ext cx="5553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Consider the following structure and associated function(s).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err="1">
                <a:cs typeface="Arial" charset="0"/>
              </a:rPr>
              <a:t>struct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Rect</a:t>
            </a:r>
            <a:endParaRPr lang="en-US" dirty="0">
              <a:cs typeface="Arial" charset="0"/>
            </a:endParaRPr>
          </a:p>
          <a:p>
            <a:pPr eaLnBrk="1" hangingPunct="1"/>
            <a:r>
              <a:rPr lang="en-US" dirty="0">
                <a:cs typeface="Arial" charset="0"/>
              </a:rPr>
              <a:t>{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width;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height;</a:t>
            </a:r>
          </a:p>
          <a:p>
            <a:pPr eaLnBrk="1" hangingPunct="1"/>
            <a:r>
              <a:rPr lang="en-US" dirty="0">
                <a:cs typeface="Arial" charset="0"/>
              </a:rPr>
              <a:t>};</a:t>
            </a:r>
          </a:p>
          <a:p>
            <a:pPr eaLnBrk="1" hangingPunct="1"/>
            <a:endParaRPr lang="en-US" dirty="0">
              <a:cs typeface="Arial" charset="0"/>
            </a:endParaRPr>
          </a:p>
          <a:p>
            <a:pPr eaLnBrk="1" hangingPunct="1"/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GetArea</a:t>
            </a:r>
            <a:r>
              <a:rPr lang="en-US" dirty="0">
                <a:cs typeface="Arial" charset="0"/>
              </a:rPr>
              <a:t>(</a:t>
            </a:r>
            <a:r>
              <a:rPr lang="en-US" dirty="0" err="1">
                <a:cs typeface="Arial" charset="0"/>
              </a:rPr>
              <a:t>Rect</a:t>
            </a:r>
            <a:r>
              <a:rPr lang="en-US" dirty="0">
                <a:cs typeface="Arial" charset="0"/>
              </a:rPr>
              <a:t> &amp;a)</a:t>
            </a:r>
          </a:p>
          <a:p>
            <a:pPr eaLnBrk="1" hangingPunct="1"/>
            <a:r>
              <a:rPr lang="en-US" dirty="0">
                <a:cs typeface="Arial" charset="0"/>
              </a:rPr>
              <a:t>{</a:t>
            </a:r>
          </a:p>
          <a:p>
            <a:pPr eaLnBrk="1" hangingPunct="1"/>
            <a:r>
              <a:rPr lang="en-US" dirty="0">
                <a:cs typeface="Arial" charset="0"/>
              </a:rPr>
              <a:t>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area = </a:t>
            </a:r>
            <a:r>
              <a:rPr lang="en-US" dirty="0" err="1">
                <a:cs typeface="Arial" charset="0"/>
              </a:rPr>
              <a:t>a.width</a:t>
            </a:r>
            <a:r>
              <a:rPr lang="en-US" dirty="0">
                <a:cs typeface="Arial" charset="0"/>
              </a:rPr>
              <a:t> * </a:t>
            </a:r>
          </a:p>
          <a:p>
            <a:pPr eaLnBrk="1" hangingPunct="1"/>
            <a:r>
              <a:rPr lang="en-US" dirty="0">
                <a:cs typeface="Arial" charset="0"/>
              </a:rPr>
              <a:t>	       </a:t>
            </a:r>
            <a:r>
              <a:rPr lang="en-US" dirty="0" err="1">
                <a:cs typeface="Arial" charset="0"/>
              </a:rPr>
              <a:t>a.height</a:t>
            </a:r>
            <a:r>
              <a:rPr lang="en-US" dirty="0">
                <a:cs typeface="Arial" charset="0"/>
              </a:rPr>
              <a:t>;</a:t>
            </a:r>
          </a:p>
          <a:p>
            <a:pPr eaLnBrk="1" hangingPunct="1"/>
            <a:r>
              <a:rPr lang="en-US" dirty="0">
                <a:cs typeface="Arial" charset="0"/>
              </a:rPr>
              <a:t>  return(area);</a:t>
            </a:r>
          </a:p>
          <a:p>
            <a:pPr eaLnBrk="1" hangingPunct="1"/>
            <a:r>
              <a:rPr lang="en-US" dirty="0">
                <a:cs typeface="Arial" charset="0"/>
              </a:rPr>
              <a:t>}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err="1">
                <a:cs typeface="Arial" charset="0"/>
              </a:rPr>
              <a:t>struct</a:t>
            </a:r>
            <a:r>
              <a:rPr lang="en-US" dirty="0">
                <a:cs typeface="Arial" charset="0"/>
              </a:rPr>
              <a:t> </a:t>
            </a:r>
            <a:r>
              <a:rPr lang="en-US" dirty="0" err="1">
                <a:cs typeface="Arial" charset="0"/>
              </a:rPr>
              <a:t>Rect</a:t>
            </a:r>
            <a:endParaRPr lang="en-US" dirty="0">
              <a:cs typeface="Arial" charset="0"/>
            </a:endParaRPr>
          </a:p>
          <a:p>
            <a:pPr eaLnBrk="1" hangingPunct="1"/>
            <a:r>
              <a:rPr lang="en-US" dirty="0">
                <a:cs typeface="Arial" charset="0"/>
              </a:rPr>
              <a:t>{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width;</a:t>
            </a:r>
          </a:p>
          <a:p>
            <a:pPr eaLnBrk="1" hangingPunct="1"/>
            <a:r>
              <a:rPr lang="en-US" dirty="0">
                <a:cs typeface="Arial" charset="0"/>
              </a:rPr>
              <a:t>   </a:t>
            </a:r>
            <a:r>
              <a:rPr lang="en-US" dirty="0" err="1">
                <a:cs typeface="Arial" charset="0"/>
              </a:rPr>
              <a:t>int</a:t>
            </a:r>
            <a:r>
              <a:rPr lang="en-US" dirty="0">
                <a:cs typeface="Arial" charset="0"/>
              </a:rPr>
              <a:t> height;</a:t>
            </a:r>
          </a:p>
          <a:p>
            <a:pPr eaLnBrk="1" hangingPunct="1"/>
            <a:r>
              <a:rPr lang="en-US" dirty="0">
                <a:cs typeface="Arial" charset="0"/>
              </a:rPr>
              <a:t>};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921375" y="3810000"/>
            <a:ext cx="2945037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int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main(void)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r;</a:t>
            </a:r>
          </a:p>
          <a:p>
            <a:pPr eaLnBrk="1" hangingPunct="1"/>
            <a:endParaRPr lang="en-US" sz="1100" dirty="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r.width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10;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r.height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20;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 dirty="0">
                <a:solidFill>
                  <a:schemeClr val="tx2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chemeClr val="tx2"/>
                </a:solidFill>
                <a:cs typeface="Arial" charset="0"/>
              </a:rPr>
              <a:t>cout</a:t>
            </a:r>
            <a:r>
              <a:rPr lang="en-US" sz="2200" dirty="0">
                <a:solidFill>
                  <a:schemeClr val="tx2"/>
                </a:solidFill>
                <a:cs typeface="Arial" charset="0"/>
              </a:rPr>
              <a:t> &lt;&lt;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 </a:t>
            </a:r>
            <a:r>
              <a:rPr lang="en-US" sz="2200" dirty="0" err="1">
                <a:solidFill>
                  <a:srgbClr val="006666"/>
                </a:solidFill>
                <a:cs typeface="Arial" charset="0"/>
              </a:rPr>
              <a:t>GetArea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(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r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);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162800" y="2209800"/>
            <a:ext cx="1490663" cy="1362075"/>
            <a:chOff x="1797" y="2523"/>
            <a:chExt cx="939" cy="858"/>
          </a:xfrm>
        </p:grpSpPr>
        <p:sp>
          <p:nvSpPr>
            <p:cNvPr id="46110" name="Rectangle 8"/>
            <p:cNvSpPr>
              <a:spLocks noChangeArrowheads="1"/>
            </p:cNvSpPr>
            <p:nvPr/>
          </p:nvSpPr>
          <p:spPr bwMode="auto">
            <a:xfrm>
              <a:off x="2016" y="2640"/>
              <a:ext cx="720" cy="741"/>
            </a:xfrm>
            <a:prstGeom prst="rect">
              <a:avLst/>
            </a:prstGeom>
            <a:solidFill>
              <a:srgbClr val="E7FFE7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1" name="Text Box 9"/>
            <p:cNvSpPr txBox="1">
              <a:spLocks noChangeArrowheads="1"/>
            </p:cNvSpPr>
            <p:nvPr/>
          </p:nvSpPr>
          <p:spPr bwMode="auto">
            <a:xfrm>
              <a:off x="1797" y="2523"/>
              <a:ext cx="2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>
                  <a:cs typeface="Arial" charset="0"/>
                </a:rPr>
                <a:t>r</a:t>
              </a:r>
            </a:p>
          </p:txBody>
        </p:sp>
        <p:sp>
          <p:nvSpPr>
            <p:cNvPr id="46112" name="Rectangle 10"/>
            <p:cNvSpPr>
              <a:spLocks noChangeArrowheads="1"/>
            </p:cNvSpPr>
            <p:nvPr/>
          </p:nvSpPr>
          <p:spPr bwMode="auto">
            <a:xfrm>
              <a:off x="2442" y="2718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3" name="Text Box 11"/>
            <p:cNvSpPr txBox="1">
              <a:spLocks noChangeArrowheads="1"/>
            </p:cNvSpPr>
            <p:nvPr/>
          </p:nvSpPr>
          <p:spPr bwMode="auto">
            <a:xfrm>
              <a:off x="1986" y="2733"/>
              <a:ext cx="470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600" dirty="0">
                  <a:cs typeface="Arial" charset="0"/>
                </a:rPr>
                <a:t>width</a:t>
              </a:r>
            </a:p>
          </p:txBody>
        </p:sp>
        <p:sp>
          <p:nvSpPr>
            <p:cNvPr id="46114" name="Rectangle 12"/>
            <p:cNvSpPr>
              <a:spLocks noChangeArrowheads="1"/>
            </p:cNvSpPr>
            <p:nvPr/>
          </p:nvSpPr>
          <p:spPr bwMode="auto">
            <a:xfrm>
              <a:off x="2440" y="3042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5" name="Text Box 13"/>
            <p:cNvSpPr txBox="1">
              <a:spLocks noChangeArrowheads="1"/>
            </p:cNvSpPr>
            <p:nvPr/>
          </p:nvSpPr>
          <p:spPr bwMode="auto">
            <a:xfrm>
              <a:off x="1969" y="3065"/>
              <a:ext cx="5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600">
                  <a:cs typeface="Arial" charset="0"/>
                </a:rPr>
                <a:t>height</a:t>
              </a:r>
            </a:p>
          </p:txBody>
        </p:sp>
      </p:grp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5867400" y="46846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5867400" y="521783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8141999" y="2535148"/>
            <a:ext cx="510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FFCC"/>
                </a:solidFill>
                <a:cs typeface="Arial" charset="0"/>
              </a:rPr>
              <a:t>10</a:t>
            </a:r>
          </a:p>
        </p:txBody>
      </p:sp>
      <p:sp>
        <p:nvSpPr>
          <p:cNvPr id="72721" name="Line 17"/>
          <p:cNvSpPr>
            <a:spLocks noChangeShapeType="1"/>
          </p:cNvSpPr>
          <p:nvPr/>
        </p:nvSpPr>
        <p:spPr bwMode="auto">
          <a:xfrm>
            <a:off x="5886450" y="55559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2" name="Text Box 18"/>
          <p:cNvSpPr txBox="1">
            <a:spLocks noChangeArrowheads="1"/>
          </p:cNvSpPr>
          <p:nvPr/>
        </p:nvSpPr>
        <p:spPr bwMode="auto">
          <a:xfrm>
            <a:off x="8117152" y="3006636"/>
            <a:ext cx="559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FFCC"/>
                </a:solidFill>
                <a:cs typeface="Arial" charset="0"/>
              </a:rPr>
              <a:t>20</a:t>
            </a:r>
          </a:p>
        </p:txBody>
      </p:sp>
      <p:sp>
        <p:nvSpPr>
          <p:cNvPr id="72723" name="Line 19"/>
          <p:cNvSpPr>
            <a:spLocks noChangeShapeType="1"/>
          </p:cNvSpPr>
          <p:nvPr/>
        </p:nvSpPr>
        <p:spPr bwMode="auto">
          <a:xfrm>
            <a:off x="5881688" y="6211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214688" y="3200400"/>
            <a:ext cx="1357312" cy="576263"/>
            <a:chOff x="2025" y="2277"/>
            <a:chExt cx="855" cy="363"/>
          </a:xfrm>
        </p:grpSpPr>
        <p:sp>
          <p:nvSpPr>
            <p:cNvPr id="46108" name="Rectangle 21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9" name="Text Box 22"/>
            <p:cNvSpPr txBox="1">
              <a:spLocks noChangeArrowheads="1"/>
            </p:cNvSpPr>
            <p:nvPr/>
          </p:nvSpPr>
          <p:spPr bwMode="auto">
            <a:xfrm>
              <a:off x="2025" y="2277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6600CC"/>
                  </a:solidFill>
                </a:rPr>
                <a:t>a</a:t>
              </a:r>
            </a:p>
          </p:txBody>
        </p:sp>
      </p:grpSp>
      <p:sp>
        <p:nvSpPr>
          <p:cNvPr id="72727" name="Line 23"/>
          <p:cNvSpPr>
            <a:spLocks noChangeShapeType="1"/>
          </p:cNvSpPr>
          <p:nvPr/>
        </p:nvSpPr>
        <p:spPr bwMode="auto">
          <a:xfrm>
            <a:off x="0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3962400" y="3319463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cxnSp>
        <p:nvCxnSpPr>
          <p:cNvPr id="72729" name="AutoShape 25"/>
          <p:cNvCxnSpPr>
            <a:cxnSpLocks noChangeShapeType="1"/>
            <a:stCxn id="46096" idx="3"/>
            <a:endCxn id="46111" idx="1"/>
          </p:cNvCxnSpPr>
          <p:nvPr/>
        </p:nvCxnSpPr>
        <p:spPr bwMode="auto">
          <a:xfrm flipV="1">
            <a:off x="4278313" y="2470150"/>
            <a:ext cx="2884487" cy="1077913"/>
          </a:xfrm>
          <a:prstGeom prst="curvedConnector3">
            <a:avLst>
              <a:gd name="adj1" fmla="val 49972"/>
            </a:avLst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30" name="Line 26"/>
          <p:cNvSpPr>
            <a:spLocks noChangeShapeType="1"/>
          </p:cNvSpPr>
          <p:nvPr/>
        </p:nvSpPr>
        <p:spPr bwMode="auto">
          <a:xfrm>
            <a:off x="166688" y="51196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711450" y="3657600"/>
            <a:ext cx="1893888" cy="576263"/>
            <a:chOff x="1717" y="2277"/>
            <a:chExt cx="1193" cy="363"/>
          </a:xfrm>
        </p:grpSpPr>
        <p:sp>
          <p:nvSpPr>
            <p:cNvPr id="46106" name="Rectangle 28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7" name="Text Box 29"/>
            <p:cNvSpPr txBox="1">
              <a:spLocks noChangeArrowheads="1"/>
            </p:cNvSpPr>
            <p:nvPr/>
          </p:nvSpPr>
          <p:spPr bwMode="auto">
            <a:xfrm>
              <a:off x="1717" y="2277"/>
              <a:ext cx="119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6600CC"/>
                  </a:solidFill>
                </a:rPr>
                <a:t>area</a:t>
              </a:r>
              <a:r>
                <a:rPr lang="en-US"/>
                <a:t>            </a:t>
              </a:r>
            </a:p>
          </p:txBody>
        </p:sp>
      </p:grpSp>
      <p:sp>
        <p:nvSpPr>
          <p:cNvPr id="72734" name="Text Box 30"/>
          <p:cNvSpPr txBox="1">
            <a:spLocks noChangeArrowheads="1"/>
          </p:cNvSpPr>
          <p:nvPr/>
        </p:nvSpPr>
        <p:spPr bwMode="auto">
          <a:xfrm>
            <a:off x="2209800" y="4648200"/>
            <a:ext cx="1220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10 * 20</a:t>
            </a:r>
          </a:p>
        </p:txBody>
      </p:sp>
      <p:sp>
        <p:nvSpPr>
          <p:cNvPr id="72735" name="Text Box 31"/>
          <p:cNvSpPr txBox="1">
            <a:spLocks noChangeArrowheads="1"/>
          </p:cNvSpPr>
          <p:nvPr/>
        </p:nvSpPr>
        <p:spPr bwMode="auto">
          <a:xfrm>
            <a:off x="3678238" y="38100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CC"/>
                </a:solidFill>
              </a:rPr>
              <a:t>200</a:t>
            </a:r>
          </a:p>
        </p:txBody>
      </p:sp>
      <p:sp>
        <p:nvSpPr>
          <p:cNvPr id="72736" name="Line 32"/>
          <p:cNvSpPr>
            <a:spLocks noChangeShapeType="1"/>
          </p:cNvSpPr>
          <p:nvPr/>
        </p:nvSpPr>
        <p:spPr bwMode="auto">
          <a:xfrm>
            <a:off x="152400" y="58912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103" name="Text Box 33"/>
          <p:cNvSpPr txBox="1">
            <a:spLocks noChangeArrowheads="1"/>
          </p:cNvSpPr>
          <p:nvPr/>
        </p:nvSpPr>
        <p:spPr bwMode="auto">
          <a:xfrm>
            <a:off x="6858000" y="6400800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sp>
        <p:nvSpPr>
          <p:cNvPr id="72738" name="Text Box 34"/>
          <p:cNvSpPr txBox="1">
            <a:spLocks noChangeArrowheads="1"/>
          </p:cNvSpPr>
          <p:nvPr/>
        </p:nvSpPr>
        <p:spPr bwMode="auto">
          <a:xfrm>
            <a:off x="1544638" y="60198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3300"/>
                </a:solidFill>
              </a:rPr>
              <a:t>200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92 C 0.17275 0.00394 0.34549 0.00278 0.51806 -0.00486 C 0.5566 -0.00324 0.59671 0.00394 0.6349 -0.00926 C 0.63594 -0.01088 0.63681 -0.01389 0.6382 -0.01528 C 0.63959 -0.01643 0.6415 -0.01597 0.64271 -0.01759 C 0.64532 -0.02106 0.65348 -0.04398 0.6573 -0.03611 " pathEditMode="relative" rAng="0" ptsTypes="fffffA">
                                      <p:cBhvr>
                                        <p:cTn id="131" dur="2000" fill="hold"/>
                                        <p:tgtEl>
                                          <p:spTgt spid="7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65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uiExpand="1" build="p"/>
      <p:bldP spid="46085" grpId="0"/>
      <p:bldP spid="46086" grpId="0"/>
      <p:bldP spid="72718" grpId="0" animBg="1"/>
      <p:bldP spid="72718" grpId="1" animBg="1"/>
      <p:bldP spid="72719" grpId="0" animBg="1"/>
      <p:bldP spid="72719" grpId="1" animBg="1"/>
      <p:bldP spid="72720" grpId="0"/>
      <p:bldP spid="72721" grpId="0" animBg="1"/>
      <p:bldP spid="72721" grpId="1" animBg="1"/>
      <p:bldP spid="72722" grpId="0"/>
      <p:bldP spid="72723" grpId="0" animBg="1"/>
      <p:bldP spid="72723" grpId="1" animBg="1"/>
      <p:bldP spid="72727" grpId="0" animBg="1"/>
      <p:bldP spid="72727" grpId="1" animBg="1"/>
      <p:bldP spid="72730" grpId="0" animBg="1"/>
      <p:bldP spid="72730" grpId="1" animBg="1"/>
      <p:bldP spid="72734" grpId="0"/>
      <p:bldP spid="72734" grpId="1"/>
      <p:bldP spid="72735" grpId="0"/>
      <p:bldP spid="72735" grpId="1"/>
      <p:bldP spid="72736" grpId="0" animBg="1"/>
      <p:bldP spid="72736" grpId="1" animBg="1"/>
      <p:bldP spid="72738" grpId="0"/>
      <p:bldP spid="72738" grpId="1"/>
      <p:bldP spid="72738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17005" y="1947862"/>
            <a:ext cx="4464326" cy="4833938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4848225" y="1947863"/>
            <a:ext cx="4206323" cy="4833937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409575" y="714375"/>
            <a:ext cx="84121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 dirty="0">
                <a:cs typeface="Arial" charset="0"/>
              </a:rPr>
              <a:t>A </a:t>
            </a:r>
            <a:r>
              <a:rPr lang="en-US" sz="2800" dirty="0">
                <a:solidFill>
                  <a:srgbClr val="5E00BC"/>
                </a:solidFill>
                <a:cs typeface="Arial" charset="0"/>
              </a:rPr>
              <a:t>class</a:t>
            </a:r>
            <a:r>
              <a:rPr lang="en-US" sz="2800" dirty="0">
                <a:cs typeface="Arial" charset="0"/>
              </a:rPr>
              <a:t> is basically a </a:t>
            </a:r>
            <a:r>
              <a:rPr lang="en-US" sz="2800" dirty="0" err="1">
                <a:solidFill>
                  <a:srgbClr val="5E00BC"/>
                </a:solidFill>
                <a:cs typeface="Arial" charset="0"/>
              </a:rPr>
              <a:t>struct</a:t>
            </a:r>
            <a:r>
              <a:rPr lang="en-US" sz="2800" dirty="0">
                <a:cs typeface="Arial" charset="0"/>
              </a:rPr>
              <a:t> with </a:t>
            </a:r>
            <a:r>
              <a:rPr lang="en-US" sz="2800" dirty="0">
                <a:solidFill>
                  <a:srgbClr val="006666"/>
                </a:solidFill>
                <a:cs typeface="Arial" charset="0"/>
              </a:rPr>
              <a:t>built-in functions</a:t>
            </a:r>
            <a:r>
              <a:rPr lang="en-US" sz="2800" dirty="0">
                <a:cs typeface="Arial" charset="0"/>
              </a:rPr>
              <a:t> in addition to member variables.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int GetArea(Rect &amp;a)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int area = a.width * </a:t>
            </a:r>
          </a:p>
          <a:p>
            <a:pPr eaLnBrk="1" hangingPunct="1"/>
            <a:r>
              <a:rPr lang="en-US">
                <a:cs typeface="Arial" charset="0"/>
              </a:rPr>
              <a:t>	       a.height;</a:t>
            </a:r>
          </a:p>
          <a:p>
            <a:pPr eaLnBrk="1" hangingPunct="1"/>
            <a:r>
              <a:rPr lang="en-US">
                <a:cs typeface="Arial" charset="0"/>
              </a:rPr>
              <a:t>  return(area);</a:t>
            </a:r>
          </a:p>
          <a:p>
            <a:pPr eaLnBrk="1" hangingPunct="1"/>
            <a:r>
              <a:rPr lang="en-US">
                <a:cs typeface="Arial" charset="0"/>
              </a:rPr>
              <a:t>}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864100" y="1947863"/>
            <a:ext cx="998538" cy="519112"/>
            <a:chOff x="3235" y="2781"/>
            <a:chExt cx="629" cy="387"/>
          </a:xfrm>
          <a:solidFill>
            <a:srgbClr val="FFFFEB"/>
          </a:solidFill>
        </p:grpSpPr>
        <p:sp>
          <p:nvSpPr>
            <p:cNvPr id="47120" name="Rectangle 8"/>
            <p:cNvSpPr>
              <a:spLocks noChangeArrowheads="1"/>
            </p:cNvSpPr>
            <p:nvPr/>
          </p:nvSpPr>
          <p:spPr bwMode="auto">
            <a:xfrm>
              <a:off x="3288" y="2880"/>
              <a:ext cx="576" cy="240"/>
            </a:xfrm>
            <a:prstGeom prst="rect">
              <a:avLst/>
            </a:prstGeom>
            <a:grpFill/>
            <a:ln w="38100" algn="ctr">
              <a:solidFill>
                <a:srgbClr val="FFFFEB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21" name="Text Box 9"/>
            <p:cNvSpPr txBox="1">
              <a:spLocks noChangeArrowheads="1"/>
            </p:cNvSpPr>
            <p:nvPr/>
          </p:nvSpPr>
          <p:spPr bwMode="auto">
            <a:xfrm>
              <a:off x="3235" y="2781"/>
              <a:ext cx="625" cy="38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006666"/>
                  </a:solidFill>
                  <a:cs typeface="Arial" charset="0"/>
                </a:rPr>
                <a:t>class</a:t>
              </a:r>
            </a:p>
          </p:txBody>
        </p:sp>
      </p:grp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4899293" y="2770188"/>
            <a:ext cx="3011487" cy="1112837"/>
          </a:xfrm>
          <a:prstGeom prst="rect">
            <a:avLst/>
          </a:prstGeom>
          <a:solidFill>
            <a:srgbClr val="FFFFEB"/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4848225" y="2728913"/>
            <a:ext cx="4572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cs typeface="Arial" charset="0"/>
              </a:rPr>
              <a:t>   </a:t>
            </a:r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width;</a:t>
            </a:r>
          </a:p>
          <a:p>
            <a:r>
              <a:rPr lang="en-US" sz="2400" dirty="0">
                <a:cs typeface="Arial" charset="0"/>
              </a:rPr>
              <a:t>   </a:t>
            </a:r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height;</a:t>
            </a:r>
          </a:p>
          <a:p>
            <a:r>
              <a:rPr lang="en-US" sz="2400" dirty="0">
                <a:cs typeface="Arial" charset="0"/>
              </a:rPr>
              <a:t>};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223838" y="4176713"/>
            <a:ext cx="4572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</a:t>
            </a:r>
            <a:r>
              <a:rPr lang="en-US" sz="2400" dirty="0" err="1">
                <a:cs typeface="Arial" charset="0"/>
              </a:rPr>
              <a:t>GetArea</a:t>
            </a:r>
            <a:r>
              <a:rPr lang="en-US" sz="2400" dirty="0">
                <a:cs typeface="Arial" charset="0"/>
              </a:rPr>
              <a:t>(</a:t>
            </a:r>
            <a:r>
              <a:rPr lang="en-US" sz="2400" dirty="0" err="1">
                <a:cs typeface="Arial" charset="0"/>
              </a:rPr>
              <a:t>Rect</a:t>
            </a:r>
            <a:r>
              <a:rPr lang="en-US" sz="2400" dirty="0">
                <a:cs typeface="Arial" charset="0"/>
              </a:rPr>
              <a:t> &amp;a)</a:t>
            </a:r>
          </a:p>
          <a:p>
            <a:r>
              <a:rPr lang="en-US" sz="2400" dirty="0">
                <a:cs typeface="Arial" charset="0"/>
              </a:rPr>
              <a:t>{</a:t>
            </a:r>
          </a:p>
          <a:p>
            <a:r>
              <a:rPr lang="en-US" sz="2400" dirty="0">
                <a:cs typeface="Arial" charset="0"/>
              </a:rPr>
              <a:t>  </a:t>
            </a:r>
            <a:r>
              <a:rPr lang="en-US" sz="2400" dirty="0" err="1">
                <a:cs typeface="Arial" charset="0"/>
              </a:rPr>
              <a:t>int</a:t>
            </a:r>
            <a:r>
              <a:rPr lang="en-US" sz="2400" dirty="0">
                <a:cs typeface="Arial" charset="0"/>
              </a:rPr>
              <a:t> area = </a:t>
            </a:r>
            <a:r>
              <a:rPr lang="en-US" sz="2400" dirty="0" err="1">
                <a:cs typeface="Arial" charset="0"/>
              </a:rPr>
              <a:t>a.width</a:t>
            </a:r>
            <a:r>
              <a:rPr lang="en-US" sz="2400" dirty="0">
                <a:cs typeface="Arial" charset="0"/>
              </a:rPr>
              <a:t> * </a:t>
            </a:r>
          </a:p>
          <a:p>
            <a:r>
              <a:rPr lang="en-US" sz="2400" dirty="0">
                <a:cs typeface="Arial" charset="0"/>
              </a:rPr>
              <a:t>	       </a:t>
            </a:r>
            <a:r>
              <a:rPr lang="en-US" sz="2400" dirty="0" err="1">
                <a:cs typeface="Arial" charset="0"/>
              </a:rPr>
              <a:t>a.height</a:t>
            </a:r>
            <a:r>
              <a:rPr lang="en-US" sz="2400" dirty="0">
                <a:cs typeface="Arial" charset="0"/>
              </a:rPr>
              <a:t>;</a:t>
            </a:r>
          </a:p>
          <a:p>
            <a:r>
              <a:rPr lang="en-US" sz="2400" dirty="0">
                <a:cs typeface="Arial" charset="0"/>
              </a:rPr>
              <a:t>  return(area);</a:t>
            </a:r>
          </a:p>
          <a:p>
            <a:r>
              <a:rPr lang="en-US" sz="2400" dirty="0">
                <a:cs typeface="Arial" charset="0"/>
              </a:rPr>
              <a:t>}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8017535" y="3055800"/>
            <a:ext cx="2165350" cy="487363"/>
            <a:chOff x="5031" y="1924"/>
            <a:chExt cx="1364" cy="307"/>
          </a:xfrm>
        </p:grpSpPr>
        <p:sp>
          <p:nvSpPr>
            <p:cNvPr id="47118" name="Rectangle 14"/>
            <p:cNvSpPr>
              <a:spLocks noChangeArrowheads="1"/>
            </p:cNvSpPr>
            <p:nvPr/>
          </p:nvSpPr>
          <p:spPr bwMode="auto">
            <a:xfrm>
              <a:off x="5106" y="1943"/>
              <a:ext cx="1289" cy="288"/>
            </a:xfrm>
            <a:prstGeom prst="rect">
              <a:avLst/>
            </a:prstGeom>
            <a:solidFill>
              <a:srgbClr val="FFFFEB"/>
            </a:solidFill>
            <a:ln w="38100" algn="ctr">
              <a:solidFill>
                <a:srgbClr val="FFFFEB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5031" y="1924"/>
              <a:ext cx="18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dirty="0">
                  <a:cs typeface="Arial" charset="0"/>
                </a:rPr>
                <a:t>)</a:t>
              </a:r>
            </a:p>
          </p:txBody>
        </p:sp>
      </p:grp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6773863" y="3676650"/>
            <a:ext cx="257175" cy="495300"/>
          </a:xfrm>
          <a:prstGeom prst="rect">
            <a:avLst/>
          </a:prstGeom>
          <a:solidFill>
            <a:srgbClr val="FFFFEB"/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6682616" y="4124325"/>
            <a:ext cx="290512" cy="495300"/>
          </a:xfrm>
          <a:prstGeom prst="rect">
            <a:avLst/>
          </a:prstGeom>
          <a:solidFill>
            <a:srgbClr val="FFFFEB"/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cxnSp>
        <p:nvCxnSpPr>
          <p:cNvPr id="5" name="Straight Connector 4"/>
          <p:cNvCxnSpPr/>
          <p:nvPr/>
        </p:nvCxnSpPr>
        <p:spPr>
          <a:xfrm>
            <a:off x="9054548" y="2977324"/>
            <a:ext cx="0" cy="698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088820" y="2819400"/>
            <a:ext cx="969579" cy="1545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0" y="-228600"/>
            <a:ext cx="906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3600" kern="0"/>
              <a:t>Topic #2: C++ classes</a:t>
            </a:r>
            <a:endParaRPr lang="en-US" sz="36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2.87697E-6 L 0.50521 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35838E-7 L 0.00087 0.4189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09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52601E-6 L 0.53507 -0.1627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3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-8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21387E-6 L -0.1191 -1.21387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  <p:bldP spid="73733" grpId="0"/>
      <p:bldP spid="73738" grpId="0" animBg="1"/>
      <p:bldP spid="73739" grpId="0"/>
      <p:bldP spid="73739" grpId="1"/>
      <p:bldP spid="73740" grpId="0"/>
      <p:bldP spid="73744" grpId="0" animBg="1"/>
      <p:bldP spid="7374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Using a Class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8133" name="Group 5"/>
          <p:cNvGrpSpPr>
            <a:grpSpLocks/>
          </p:cNvGrpSpPr>
          <p:nvPr/>
        </p:nvGrpSpPr>
        <p:grpSpPr bwMode="auto">
          <a:xfrm>
            <a:off x="392113" y="4443413"/>
            <a:ext cx="2778125" cy="2255837"/>
            <a:chOff x="2863" y="2963"/>
            <a:chExt cx="1750" cy="1421"/>
          </a:xfrm>
        </p:grpSpPr>
        <p:sp>
          <p:nvSpPr>
            <p:cNvPr id="48161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750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r;</a:t>
              </a: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10;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20;</a:t>
              </a:r>
            </a:p>
            <a:p>
              <a:pPr eaLnBrk="1" hangingPunct="1"/>
              <a:endParaRPr lang="en-US" sz="10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&lt;&lt; </a:t>
              </a:r>
              <a:r>
                <a:rPr lang="en-US" sz="2000" b="1" dirty="0" err="1">
                  <a:solidFill>
                    <a:srgbClr val="006666"/>
                  </a:solidFill>
                  <a:cs typeface="Arial" charset="0"/>
                </a:rPr>
                <a:t>r.</a:t>
              </a:r>
              <a:r>
                <a:rPr lang="en-US" sz="2000" dirty="0" err="1">
                  <a:solidFill>
                    <a:srgbClr val="006666"/>
                  </a:solidFill>
                  <a:cs typeface="Arial" charset="0"/>
                </a:rPr>
                <a:t>GetArea</a:t>
              </a:r>
              <a:r>
                <a:rPr lang="en-US" sz="2000" dirty="0">
                  <a:solidFill>
                    <a:srgbClr val="006666"/>
                  </a:solidFill>
                  <a:cs typeface="Arial" charset="0"/>
                </a:rPr>
                <a:t>();</a:t>
              </a:r>
            </a:p>
          </p:txBody>
        </p:sp>
        <p:sp>
          <p:nvSpPr>
            <p:cNvPr id="48162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42900" y="52387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733925" y="3617913"/>
            <a:ext cx="2660650" cy="1630362"/>
            <a:chOff x="3014" y="2333"/>
            <a:chExt cx="1402" cy="1507"/>
          </a:xfrm>
        </p:grpSpPr>
        <p:sp>
          <p:nvSpPr>
            <p:cNvPr id="48159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60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tx2"/>
                  </a:solidFill>
                </a:rPr>
                <a:t> </a:t>
              </a:r>
              <a:r>
                <a:rPr lang="en-US">
                  <a:solidFill>
                    <a:schemeClr val="tx2"/>
                  </a:solidFill>
                </a:rPr>
                <a:t>r</a:t>
              </a:r>
            </a:p>
          </p:txBody>
        </p:sp>
      </p:grpSp>
      <p:sp>
        <p:nvSpPr>
          <p:cNvPr id="74764" name="Text Box 12"/>
          <p:cNvSpPr txBox="1">
            <a:spLocks noChangeArrowheads="1"/>
          </p:cNvSpPr>
          <p:nvPr/>
        </p:nvSpPr>
        <p:spPr bwMode="auto">
          <a:xfrm>
            <a:off x="409575" y="790575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 dirty="0">
              <a:cs typeface="Arial" charset="0"/>
            </a:endParaRP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GetArea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()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 dirty="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 dirty="0">
                <a:cs typeface="Arial" charset="0"/>
              </a:rPr>
              <a:t>    width</a:t>
            </a:r>
          </a:p>
          <a:p>
            <a:pPr eaLnBrk="1" hangingPunct="1"/>
            <a:r>
              <a:rPr lang="en-US" sz="2000" dirty="0">
                <a:cs typeface="Arial" charset="0"/>
              </a:rPr>
              <a:t>    height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5764213" y="4791075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5764213" y="5019675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35242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6162675" y="470535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74769" name="Line 17"/>
          <p:cNvSpPr>
            <a:spLocks noChangeShapeType="1"/>
          </p:cNvSpPr>
          <p:nvPr/>
        </p:nvSpPr>
        <p:spPr bwMode="auto">
          <a:xfrm>
            <a:off x="342900" y="6048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6153150" y="4938713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>
            <a:off x="342900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2" name="Line 20"/>
          <p:cNvSpPr>
            <a:spLocks noChangeShapeType="1"/>
          </p:cNvSpPr>
          <p:nvPr/>
        </p:nvSpPr>
        <p:spPr bwMode="auto">
          <a:xfrm>
            <a:off x="5000625" y="3857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3" name="Line 21"/>
          <p:cNvSpPr>
            <a:spLocks noChangeShapeType="1"/>
          </p:cNvSpPr>
          <p:nvPr/>
        </p:nvSpPr>
        <p:spPr bwMode="auto">
          <a:xfrm>
            <a:off x="5086350" y="421998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7394575" y="3741254"/>
            <a:ext cx="1676400" cy="457200"/>
            <a:chOff x="4646" y="3101"/>
            <a:chExt cx="1056" cy="288"/>
          </a:xfrm>
        </p:grpSpPr>
        <p:sp>
          <p:nvSpPr>
            <p:cNvPr id="48157" name="Rectangle 23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58" name="Text Box 24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4777" name="Text Box 25"/>
          <p:cNvSpPr txBox="1">
            <a:spLocks noChangeArrowheads="1"/>
          </p:cNvSpPr>
          <p:nvPr/>
        </p:nvSpPr>
        <p:spPr bwMode="auto">
          <a:xfrm>
            <a:off x="6153150" y="4689475"/>
            <a:ext cx="45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3300"/>
                </a:solidFill>
              </a:rPr>
              <a:t>10</a:t>
            </a:r>
          </a:p>
        </p:txBody>
      </p:sp>
      <p:sp>
        <p:nvSpPr>
          <p:cNvPr id="74778" name="Text Box 26"/>
          <p:cNvSpPr txBox="1">
            <a:spLocks noChangeArrowheads="1"/>
          </p:cNvSpPr>
          <p:nvPr/>
        </p:nvSpPr>
        <p:spPr bwMode="auto">
          <a:xfrm>
            <a:off x="6156325" y="4927600"/>
            <a:ext cx="495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</a:t>
            </a:r>
          </a:p>
        </p:txBody>
      </p:sp>
      <p:sp>
        <p:nvSpPr>
          <p:cNvPr id="74779" name="Text Box 27"/>
          <p:cNvSpPr txBox="1">
            <a:spLocks noChangeArrowheads="1"/>
          </p:cNvSpPr>
          <p:nvPr/>
        </p:nvSpPr>
        <p:spPr bwMode="auto">
          <a:xfrm>
            <a:off x="6400800" y="39052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8232775" y="3769829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00"/>
                </a:solidFill>
              </a:rPr>
              <a:t>200</a:t>
            </a:r>
          </a:p>
        </p:txBody>
      </p:sp>
      <p:sp>
        <p:nvSpPr>
          <p:cNvPr id="74781" name="Line 29"/>
          <p:cNvSpPr>
            <a:spLocks noChangeShapeType="1"/>
          </p:cNvSpPr>
          <p:nvPr/>
        </p:nvSpPr>
        <p:spPr bwMode="auto">
          <a:xfrm>
            <a:off x="5095875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2" name="Text Box 30"/>
          <p:cNvSpPr txBox="1">
            <a:spLocks noChangeArrowheads="1"/>
          </p:cNvSpPr>
          <p:nvPr/>
        </p:nvSpPr>
        <p:spPr bwMode="auto">
          <a:xfrm>
            <a:off x="5781675" y="4413250"/>
            <a:ext cx="65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200</a:t>
            </a:r>
          </a:p>
        </p:txBody>
      </p:sp>
      <p:sp>
        <p:nvSpPr>
          <p:cNvPr id="48153" name="Text Box 31"/>
          <p:cNvSpPr txBox="1">
            <a:spLocks noChangeArrowheads="1"/>
          </p:cNvSpPr>
          <p:nvPr/>
        </p:nvSpPr>
        <p:spPr bwMode="auto">
          <a:xfrm>
            <a:off x="6284707" y="1513364"/>
            <a:ext cx="1284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2"/>
                </a:solidFill>
              </a:rPr>
              <a:t>Output:</a:t>
            </a:r>
          </a:p>
        </p:txBody>
      </p:sp>
      <p:sp>
        <p:nvSpPr>
          <p:cNvPr id="74784" name="Text Box 32"/>
          <p:cNvSpPr txBox="1">
            <a:spLocks noChangeArrowheads="1"/>
          </p:cNvSpPr>
          <p:nvPr/>
        </p:nvSpPr>
        <p:spPr bwMode="auto">
          <a:xfrm>
            <a:off x="7543800" y="15240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200</a:t>
            </a:r>
          </a:p>
        </p:txBody>
      </p:sp>
      <p:sp>
        <p:nvSpPr>
          <p:cNvPr id="74785" name="Line 33"/>
          <p:cNvSpPr>
            <a:spLocks noChangeShapeType="1"/>
          </p:cNvSpPr>
          <p:nvPr/>
        </p:nvSpPr>
        <p:spPr bwMode="auto">
          <a:xfrm>
            <a:off x="4962525" y="4610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6" name="Line 34"/>
          <p:cNvSpPr>
            <a:spLocks noChangeShapeType="1"/>
          </p:cNvSpPr>
          <p:nvPr/>
        </p:nvSpPr>
        <p:spPr bwMode="auto">
          <a:xfrm>
            <a:off x="352425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" name="Rounded Rectangular Callout 35"/>
          <p:cNvSpPr/>
          <p:nvPr/>
        </p:nvSpPr>
        <p:spPr>
          <a:xfrm>
            <a:off x="5086350" y="1328186"/>
            <a:ext cx="3880653" cy="1781164"/>
          </a:xfrm>
          <a:prstGeom prst="wedgeRoundRectCallout">
            <a:avLst>
              <a:gd name="adj1" fmla="val -42304"/>
              <a:gd name="adj2" fmla="val 8554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When you define your </a:t>
            </a:r>
            <a:r>
              <a:rPr lang="en-US" sz="1800" dirty="0">
                <a:solidFill>
                  <a:srgbClr val="FF0000"/>
                </a:solidFill>
              </a:rPr>
              <a:t>r</a:t>
            </a:r>
            <a:r>
              <a:rPr lang="en-US" sz="1800" dirty="0">
                <a:solidFill>
                  <a:schemeClr val="tx1"/>
                </a:solidFill>
              </a:rPr>
              <a:t> variable, it gets its own copy of all of the </a:t>
            </a:r>
            <a:r>
              <a:rPr lang="en-US" sz="1800" dirty="0">
                <a:solidFill>
                  <a:srgbClr val="FF0000"/>
                </a:solidFill>
              </a:rPr>
              <a:t>functions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variables</a:t>
            </a:r>
            <a:r>
              <a:rPr lang="en-US" sz="1800" dirty="0">
                <a:solidFill>
                  <a:schemeClr val="tx1"/>
                </a:solidFill>
              </a:rPr>
              <a:t> defined in your class!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1652587" y="1380296"/>
            <a:ext cx="3386138" cy="1278653"/>
          </a:xfrm>
          <a:prstGeom prst="wedgeRoundRectCallout">
            <a:avLst>
              <a:gd name="adj1" fmla="val -55985"/>
              <a:gd name="adj2" fmla="val 8628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rgbClr val="FF0000"/>
                </a:solidFill>
              </a:rPr>
              <a:t>width </a:t>
            </a:r>
            <a:r>
              <a:rPr lang="en-US" sz="1800" dirty="0">
                <a:solidFill>
                  <a:schemeClr val="accent2"/>
                </a:solidFill>
              </a:rPr>
              <a:t>and </a:t>
            </a:r>
            <a:r>
              <a:rPr lang="en-US" sz="1800" dirty="0">
                <a:solidFill>
                  <a:srgbClr val="FF0000"/>
                </a:solidFill>
              </a:rPr>
              <a:t>height </a:t>
            </a:r>
            <a:r>
              <a:rPr lang="en-US" sz="1800" dirty="0">
                <a:solidFill>
                  <a:schemeClr val="accent2"/>
                </a:solidFill>
              </a:rPr>
              <a:t>are called </a:t>
            </a:r>
            <a:r>
              <a:rPr lang="en-US" sz="1800" dirty="0">
                <a:solidFill>
                  <a:srgbClr val="FF0000"/>
                </a:solidFill>
              </a:rPr>
              <a:t>“member variables”</a:t>
            </a:r>
          </a:p>
        </p:txBody>
      </p:sp>
      <p:sp>
        <p:nvSpPr>
          <p:cNvPr id="38" name="Rounded Rectangular Callout 37"/>
          <p:cNvSpPr/>
          <p:nvPr/>
        </p:nvSpPr>
        <p:spPr>
          <a:xfrm>
            <a:off x="1781175" y="3475473"/>
            <a:ext cx="3479800" cy="1278653"/>
          </a:xfrm>
          <a:prstGeom prst="wedgeRoundRectCallout">
            <a:avLst>
              <a:gd name="adj1" fmla="val -55352"/>
              <a:gd name="adj2" fmla="val 11815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rgbClr val="FF0000"/>
                </a:solidFill>
              </a:rPr>
              <a:t>r </a:t>
            </a:r>
            <a:r>
              <a:rPr lang="en-US" sz="1800" dirty="0">
                <a:solidFill>
                  <a:schemeClr val="tx1"/>
                </a:solidFill>
              </a:rPr>
              <a:t>has its own </a:t>
            </a:r>
            <a:r>
              <a:rPr lang="en-US" sz="1800" dirty="0">
                <a:solidFill>
                  <a:srgbClr val="FF0000"/>
                </a:solidFill>
              </a:rPr>
              <a:t>width </a:t>
            </a:r>
            <a:r>
              <a:rPr lang="en-US" sz="1800" dirty="0">
                <a:solidFill>
                  <a:schemeClr val="tx1"/>
                </a:solidFill>
              </a:rPr>
              <a:t>and</a:t>
            </a:r>
            <a:r>
              <a:rPr lang="en-US" sz="1800" dirty="0">
                <a:solidFill>
                  <a:srgbClr val="FF0000"/>
                </a:solidFill>
              </a:rPr>
              <a:t> height</a:t>
            </a:r>
            <a:r>
              <a:rPr lang="en-US" sz="1800" dirty="0">
                <a:solidFill>
                  <a:schemeClr val="tx1"/>
                </a:solidFill>
              </a:rPr>
              <a:t> member variables.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1222479" y="4227029"/>
            <a:ext cx="3651146" cy="1801399"/>
          </a:xfrm>
          <a:prstGeom prst="wedgeRoundRectCallout">
            <a:avLst>
              <a:gd name="adj1" fmla="val -38484"/>
              <a:gd name="adj2" fmla="val 7217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When we call </a:t>
            </a:r>
            <a:r>
              <a:rPr lang="en-US" sz="1800" dirty="0" err="1">
                <a:solidFill>
                  <a:srgbClr val="FF0000"/>
                </a:solidFill>
              </a:rPr>
              <a:t>r.GetArea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r>
              <a:rPr lang="en-US" sz="1800" dirty="0">
                <a:solidFill>
                  <a:schemeClr val="tx1"/>
                </a:solidFill>
              </a:rPr>
              <a:t>, this calls the version of the function inside variable </a:t>
            </a:r>
            <a:r>
              <a:rPr lang="en-US" sz="1800" dirty="0">
                <a:solidFill>
                  <a:srgbClr val="FF0000"/>
                </a:solidFill>
              </a:rPr>
              <a:t>r. </a:t>
            </a:r>
            <a:br>
              <a:rPr lang="en-US" sz="1800" dirty="0">
                <a:solidFill>
                  <a:srgbClr val="FF0000"/>
                </a:solidFill>
              </a:rPr>
            </a:br>
            <a:br>
              <a:rPr lang="en-US" sz="11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It has access to </a:t>
            </a:r>
            <a:r>
              <a:rPr lang="en-US" sz="1800" dirty="0">
                <a:solidFill>
                  <a:srgbClr val="FF0000"/>
                </a:solidFill>
              </a:rPr>
              <a:t>r’s </a:t>
            </a:r>
            <a:r>
              <a:rPr lang="en-US" sz="1800" dirty="0">
                <a:solidFill>
                  <a:schemeClr val="tx1"/>
                </a:solidFill>
              </a:rPr>
              <a:t>data!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2554357" y="1460281"/>
            <a:ext cx="3370194" cy="1986400"/>
          </a:xfrm>
          <a:prstGeom prst="wedgeRoundRectCallout">
            <a:avLst>
              <a:gd name="adj1" fmla="val 45868"/>
              <a:gd name="adj2" fmla="val 8550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rgbClr val="FF0000"/>
                </a:solidFill>
              </a:rPr>
              <a:t>area</a:t>
            </a:r>
            <a:r>
              <a:rPr lang="en-US" sz="1800" dirty="0">
                <a:solidFill>
                  <a:schemeClr val="tx1"/>
                </a:solidFill>
              </a:rPr>
              <a:t> variable is a standard </a:t>
            </a:r>
            <a:r>
              <a:rPr lang="en-US" sz="1800" dirty="0">
                <a:solidFill>
                  <a:srgbClr val="FF0000"/>
                </a:solidFill>
              </a:rPr>
              <a:t>local variable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700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It’s used for temporary computation and goes away at the end of the function.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2644775" y="313980"/>
            <a:ext cx="4082946" cy="956365"/>
          </a:xfrm>
          <a:prstGeom prst="wedgeRoundRectCallout">
            <a:avLst>
              <a:gd name="adj1" fmla="val -78736"/>
              <a:gd name="adj2" fmla="val 69600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 err="1">
                <a:solidFill>
                  <a:srgbClr val="FF0000"/>
                </a:solidFill>
              </a:rPr>
              <a:t>GetArea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>
                <a:solidFill>
                  <a:schemeClr val="tx1"/>
                </a:solidFill>
              </a:rPr>
              <a:t>is a </a:t>
            </a:r>
            <a:r>
              <a:rPr lang="en-US" sz="1800" dirty="0">
                <a:solidFill>
                  <a:schemeClr val="accent2"/>
                </a:solidFill>
              </a:rPr>
              <a:t>“member function”</a:t>
            </a:r>
            <a:r>
              <a:rPr lang="en-US" sz="1800" dirty="0">
                <a:solidFill>
                  <a:srgbClr val="99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of our </a:t>
            </a:r>
            <a:r>
              <a:rPr lang="en-US" sz="1800" dirty="0" err="1">
                <a:solidFill>
                  <a:schemeClr val="tx1"/>
                </a:solidFill>
              </a:rPr>
              <a:t>Rect</a:t>
            </a:r>
            <a:r>
              <a:rPr lang="en-US" sz="1800" dirty="0">
                <a:solidFill>
                  <a:schemeClr val="tx1"/>
                </a:solidFill>
              </a:rPr>
              <a:t> class.  </a:t>
            </a:r>
          </a:p>
        </p:txBody>
      </p:sp>
      <p:sp>
        <p:nvSpPr>
          <p:cNvPr id="46" name="Rounded Rectangular Callout 45"/>
          <p:cNvSpPr/>
          <p:nvPr/>
        </p:nvSpPr>
        <p:spPr>
          <a:xfrm>
            <a:off x="1692828" y="2876551"/>
            <a:ext cx="3559176" cy="1364952"/>
          </a:xfrm>
          <a:prstGeom prst="wedgeRoundRectCallout">
            <a:avLst>
              <a:gd name="adj1" fmla="val -55352"/>
              <a:gd name="adj2" fmla="val 11815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And of course, I can define as many </a:t>
            </a:r>
            <a:r>
              <a:rPr lang="en-US" sz="1800" dirty="0" err="1">
                <a:solidFill>
                  <a:schemeClr val="tx1"/>
                </a:solidFill>
              </a:rPr>
              <a:t>Rect</a:t>
            </a:r>
            <a:r>
              <a:rPr lang="en-US" sz="1800" dirty="0">
                <a:solidFill>
                  <a:schemeClr val="tx1"/>
                </a:solidFill>
              </a:rPr>
              <a:t> objects as I like! </a:t>
            </a:r>
          </a:p>
        </p:txBody>
      </p:sp>
      <p:sp>
        <p:nvSpPr>
          <p:cNvPr id="35" name="Rounded Rectangular Callout 34"/>
          <p:cNvSpPr/>
          <p:nvPr/>
        </p:nvSpPr>
        <p:spPr>
          <a:xfrm>
            <a:off x="3398273" y="3295119"/>
            <a:ext cx="3880653" cy="2215242"/>
          </a:xfrm>
          <a:prstGeom prst="wedgeRoundRectCallout">
            <a:avLst>
              <a:gd name="adj1" fmla="val -93222"/>
              <a:gd name="adj2" fmla="val 3904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This is the way I define a </a:t>
            </a:r>
            <a:r>
              <a:rPr lang="en-US" sz="1800" dirty="0" err="1">
                <a:solidFill>
                  <a:schemeClr val="tx1"/>
                </a:solidFill>
              </a:rPr>
              <a:t>Rect</a:t>
            </a:r>
            <a:r>
              <a:rPr lang="en-US" sz="1800" dirty="0">
                <a:solidFill>
                  <a:schemeClr val="tx1"/>
                </a:solidFill>
              </a:rPr>
              <a:t> variable named </a:t>
            </a:r>
            <a:r>
              <a:rPr lang="en-US" sz="1800" dirty="0">
                <a:solidFill>
                  <a:srgbClr val="FF0000"/>
                </a:solidFill>
              </a:rPr>
              <a:t>r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It’s a variable just like any </a:t>
            </a:r>
            <a:r>
              <a:rPr lang="en-US" sz="1800" dirty="0" err="1">
                <a:solidFill>
                  <a:srgbClr val="FF0000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>
                <a:solidFill>
                  <a:srgbClr val="FF0000"/>
                </a:solidFill>
              </a:rPr>
              <a:t>float</a:t>
            </a:r>
            <a:r>
              <a:rPr lang="en-US" sz="1800" dirty="0">
                <a:solidFill>
                  <a:schemeClr val="tx1"/>
                </a:solidFill>
              </a:rPr>
              <a:t> or </a:t>
            </a:r>
            <a:r>
              <a:rPr lang="en-US" sz="1800" dirty="0">
                <a:solidFill>
                  <a:srgbClr val="FF0000"/>
                </a:solidFill>
              </a:rPr>
              <a:t>string</a:t>
            </a:r>
            <a:r>
              <a:rPr lang="en-US" sz="18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47" name="Rounded Rectangular Callout 46"/>
          <p:cNvSpPr/>
          <p:nvPr/>
        </p:nvSpPr>
        <p:spPr>
          <a:xfrm>
            <a:off x="1679573" y="1699925"/>
            <a:ext cx="4102102" cy="2112824"/>
          </a:xfrm>
          <a:prstGeom prst="wedgeRoundRectCallout">
            <a:avLst>
              <a:gd name="adj1" fmla="val -54539"/>
              <a:gd name="adj2" fmla="val 11417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In addition to calling</a:t>
            </a:r>
            <a:r>
              <a:rPr lang="en-US" sz="1800" dirty="0">
                <a:solidFill>
                  <a:srgbClr val="FF0000"/>
                </a:solidFill>
              </a:rPr>
              <a:t> r </a:t>
            </a:r>
            <a:r>
              <a:rPr lang="en-US" sz="1800" dirty="0">
                <a:solidFill>
                  <a:schemeClr val="tx1"/>
                </a:solidFill>
              </a:rPr>
              <a:t>a variable (which it is), we also sometimes call it an </a:t>
            </a:r>
            <a:r>
              <a:rPr lang="en-US" sz="1800" dirty="0">
                <a:solidFill>
                  <a:srgbClr val="FF0000"/>
                </a:solidFill>
              </a:rPr>
              <a:t>“instance” </a:t>
            </a:r>
            <a:r>
              <a:rPr lang="en-US" sz="1800" dirty="0">
                <a:solidFill>
                  <a:schemeClr val="tx1"/>
                </a:solidFill>
              </a:rPr>
              <a:t>or an </a:t>
            </a:r>
            <a:r>
              <a:rPr lang="en-US" sz="1800" dirty="0">
                <a:solidFill>
                  <a:srgbClr val="FF0000"/>
                </a:solidFill>
              </a:rPr>
              <a:t>“object”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rgbClr val="6600CC"/>
                </a:solidFill>
              </a:rPr>
              <a:t>“r is an instance of the </a:t>
            </a:r>
            <a:r>
              <a:rPr lang="en-US" sz="1800" dirty="0" err="1">
                <a:solidFill>
                  <a:srgbClr val="6600CC"/>
                </a:solidFill>
              </a:rPr>
              <a:t>Rect</a:t>
            </a:r>
            <a:r>
              <a:rPr lang="en-US" sz="1800" dirty="0">
                <a:solidFill>
                  <a:srgbClr val="6600CC"/>
                </a:solidFill>
              </a:rPr>
              <a:t> class”</a:t>
            </a:r>
          </a:p>
          <a:p>
            <a:pPr algn="ctr" eaLnBrk="1" hangingPunct="1"/>
            <a:r>
              <a:rPr lang="en-US" sz="1800" dirty="0">
                <a:solidFill>
                  <a:srgbClr val="6600CC"/>
                </a:solidFill>
              </a:rPr>
              <a:t>“r is a </a:t>
            </a:r>
            <a:r>
              <a:rPr lang="en-US" sz="1800" dirty="0" err="1">
                <a:solidFill>
                  <a:srgbClr val="6600CC"/>
                </a:solidFill>
              </a:rPr>
              <a:t>Rect</a:t>
            </a:r>
            <a:r>
              <a:rPr lang="en-US" sz="1800" dirty="0">
                <a:solidFill>
                  <a:srgbClr val="6600CC"/>
                </a:solidFill>
              </a:rPr>
              <a:t> object”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88557E-6 L 0.41111 0.287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143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7476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022E-16 L 0.42292 -0.1231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0.40869 -0.38565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-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22215E-6 L -0.00746 -0.11884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-59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949E-6 L 0.0493 -0.15381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74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7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0.05659 0.06967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3472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0.05659 0.06967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3472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-0.05659 0.06967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00996E-6 L -0.4783 0.24994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74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4" y="12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7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10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0" grpId="0" animBg="1"/>
      <p:bldP spid="74760" grpId="1" animBg="1"/>
      <p:bldP spid="74764" grpId="0"/>
      <p:bldP spid="74764" grpId="1"/>
      <p:bldP spid="74764" grpId="2"/>
      <p:bldP spid="74765" grpId="0" animBg="1"/>
      <p:bldP spid="74766" grpId="0" animBg="1"/>
      <p:bldP spid="74767" grpId="0" animBg="1"/>
      <p:bldP spid="74767" grpId="1" animBg="1"/>
      <p:bldP spid="74768" grpId="0"/>
      <p:bldP spid="74769" grpId="0" animBg="1"/>
      <p:bldP spid="74769" grpId="1" animBg="1"/>
      <p:bldP spid="74770" grpId="0"/>
      <p:bldP spid="74771" grpId="0" animBg="1"/>
      <p:bldP spid="74771" grpId="1" animBg="1"/>
      <p:bldP spid="74772" grpId="0" animBg="1"/>
      <p:bldP spid="74772" grpId="1" animBg="1"/>
      <p:bldP spid="74773" grpId="0" animBg="1"/>
      <p:bldP spid="74773" grpId="1" animBg="1"/>
      <p:bldP spid="74777" grpId="0"/>
      <p:bldP spid="74777" grpId="1"/>
      <p:bldP spid="74777" grpId="2"/>
      <p:bldP spid="74778" grpId="0"/>
      <p:bldP spid="74778" grpId="1"/>
      <p:bldP spid="74778" grpId="2"/>
      <p:bldP spid="74779" grpId="0"/>
      <p:bldP spid="74779" grpId="1"/>
      <p:bldP spid="74780" grpId="0"/>
      <p:bldP spid="74780" grpId="1"/>
      <p:bldP spid="74781" grpId="0" animBg="1"/>
      <p:bldP spid="74781" grpId="1" animBg="1"/>
      <p:bldP spid="74782" grpId="0"/>
      <p:bldP spid="74782" grpId="1"/>
      <p:bldP spid="74782" grpId="2"/>
      <p:bldP spid="74784" grpId="0"/>
      <p:bldP spid="74785" grpId="0" animBg="1"/>
      <p:bldP spid="74785" grpId="1" animBg="1"/>
      <p:bldP spid="74786" grpId="0" animBg="1"/>
      <p:bldP spid="74786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1" grpId="0" uiExpand="1" build="p" animBg="1"/>
      <p:bldP spid="41" grpId="1" build="allAtOnce" animBg="1"/>
      <p:bldP spid="41" grpId="2" build="allAtOnce" animBg="1"/>
      <p:bldP spid="42" grpId="0" animBg="1"/>
      <p:bldP spid="42" grpId="1" animBg="1"/>
      <p:bldP spid="46" grpId="0" animBg="1"/>
      <p:bldP spid="35" grpId="0" animBg="1"/>
      <p:bldP spid="35" grpId="1" animBg="1"/>
      <p:bldP spid="47" grpId="0" build="allAtOnce" animBg="1"/>
      <p:bldP spid="47" grpId="1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Using a Class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8133" name="Group 5"/>
          <p:cNvGrpSpPr>
            <a:grpSpLocks/>
          </p:cNvGrpSpPr>
          <p:nvPr/>
        </p:nvGrpSpPr>
        <p:grpSpPr bwMode="auto">
          <a:xfrm>
            <a:off x="392113" y="4443413"/>
            <a:ext cx="2778125" cy="2255837"/>
            <a:chOff x="2863" y="2963"/>
            <a:chExt cx="1750" cy="1421"/>
          </a:xfrm>
        </p:grpSpPr>
        <p:sp>
          <p:nvSpPr>
            <p:cNvPr id="48161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750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r;</a:t>
              </a: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10;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20;</a:t>
              </a:r>
            </a:p>
            <a:p>
              <a:pPr eaLnBrk="1" hangingPunct="1"/>
              <a:endParaRPr lang="en-US" sz="10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&lt;&lt; </a:t>
              </a:r>
              <a:r>
                <a:rPr lang="en-US" sz="2000" b="1" dirty="0" err="1">
                  <a:solidFill>
                    <a:srgbClr val="006666"/>
                  </a:solidFill>
                  <a:cs typeface="Arial" charset="0"/>
                </a:rPr>
                <a:t>r.</a:t>
              </a:r>
              <a:r>
                <a:rPr lang="en-US" sz="2000" dirty="0" err="1">
                  <a:solidFill>
                    <a:srgbClr val="006666"/>
                  </a:solidFill>
                  <a:cs typeface="Arial" charset="0"/>
                </a:rPr>
                <a:t>GetArea</a:t>
              </a:r>
              <a:r>
                <a:rPr lang="en-US" sz="2000" dirty="0">
                  <a:solidFill>
                    <a:srgbClr val="006666"/>
                  </a:solidFill>
                  <a:cs typeface="Arial" charset="0"/>
                </a:rPr>
                <a:t>();</a:t>
              </a:r>
            </a:p>
          </p:txBody>
        </p:sp>
        <p:sp>
          <p:nvSpPr>
            <p:cNvPr id="48162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42900" y="52387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654413" y="3498645"/>
            <a:ext cx="2660650" cy="1630362"/>
            <a:chOff x="3014" y="2333"/>
            <a:chExt cx="1402" cy="1507"/>
          </a:xfrm>
        </p:grpSpPr>
        <p:sp>
          <p:nvSpPr>
            <p:cNvPr id="48159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60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tx2"/>
                  </a:solidFill>
                </a:rPr>
                <a:t> </a:t>
              </a:r>
              <a:r>
                <a:rPr lang="en-US">
                  <a:solidFill>
                    <a:schemeClr val="tx2"/>
                  </a:solidFill>
                </a:rPr>
                <a:t>r</a:t>
              </a:r>
            </a:p>
          </p:txBody>
        </p:sp>
      </p:grpSp>
      <p:sp>
        <p:nvSpPr>
          <p:cNvPr id="74764" name="Text Box 12"/>
          <p:cNvSpPr txBox="1">
            <a:spLocks noChangeArrowheads="1"/>
          </p:cNvSpPr>
          <p:nvPr/>
        </p:nvSpPr>
        <p:spPr bwMode="auto">
          <a:xfrm>
            <a:off x="409575" y="790575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 dirty="0">
              <a:cs typeface="Arial" charset="0"/>
            </a:endParaRP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GetArea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()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 dirty="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 dirty="0">
                <a:cs typeface="Arial" charset="0"/>
              </a:rPr>
              <a:t>    width</a:t>
            </a:r>
          </a:p>
          <a:p>
            <a:pPr eaLnBrk="1" hangingPunct="1"/>
            <a:r>
              <a:rPr lang="en-US" sz="2000" dirty="0">
                <a:cs typeface="Arial" charset="0"/>
              </a:rPr>
              <a:t>    height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5764213" y="4661868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5764213" y="4890468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6" name="Group 5"/>
          <p:cNvGrpSpPr/>
          <p:nvPr/>
        </p:nvGrpSpPr>
        <p:grpSpPr>
          <a:xfrm>
            <a:off x="1444541" y="5055705"/>
            <a:ext cx="568133" cy="400110"/>
            <a:chOff x="1444541" y="5055705"/>
            <a:chExt cx="568133" cy="400110"/>
          </a:xfrm>
        </p:grpSpPr>
        <p:sp>
          <p:nvSpPr>
            <p:cNvPr id="47" name="Rectangle 3"/>
            <p:cNvSpPr>
              <a:spLocks noChangeArrowheads="1"/>
            </p:cNvSpPr>
            <p:nvPr/>
          </p:nvSpPr>
          <p:spPr bwMode="auto">
            <a:xfrm>
              <a:off x="1549676" y="5113502"/>
              <a:ext cx="462998" cy="322469"/>
            </a:xfrm>
            <a:prstGeom prst="rect">
              <a:avLst/>
            </a:prstGeom>
            <a:solidFill>
              <a:srgbClr val="FFFFEB"/>
            </a:solidFill>
            <a:ln w="285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44541" y="5055705"/>
              <a:ext cx="5341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6600CC"/>
                  </a:solidFill>
                </a:rPr>
                <a:t>, s;</a:t>
              </a:r>
            </a:p>
          </p:txBody>
        </p:sp>
      </p:grpSp>
      <p:grpSp>
        <p:nvGrpSpPr>
          <p:cNvPr id="50" name="Group 9"/>
          <p:cNvGrpSpPr>
            <a:grpSpLocks/>
          </p:cNvGrpSpPr>
          <p:nvPr/>
        </p:nvGrpSpPr>
        <p:grpSpPr bwMode="auto">
          <a:xfrm>
            <a:off x="4647924" y="5158582"/>
            <a:ext cx="2660650" cy="1630362"/>
            <a:chOff x="3014" y="2333"/>
            <a:chExt cx="1402" cy="1507"/>
          </a:xfrm>
        </p:grpSpPr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2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tx2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s</a:t>
              </a:r>
            </a:p>
          </p:txBody>
        </p:sp>
      </p:grpSp>
      <p:sp>
        <p:nvSpPr>
          <p:cNvPr id="53" name="Rectangle 13"/>
          <p:cNvSpPr>
            <a:spLocks noChangeArrowheads="1"/>
          </p:cNvSpPr>
          <p:nvPr/>
        </p:nvSpPr>
        <p:spPr bwMode="auto">
          <a:xfrm>
            <a:off x="5757724" y="6321805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4" name="Rectangle 14"/>
          <p:cNvSpPr>
            <a:spLocks noChangeArrowheads="1"/>
          </p:cNvSpPr>
          <p:nvPr/>
        </p:nvSpPr>
        <p:spPr bwMode="auto">
          <a:xfrm>
            <a:off x="5757724" y="6550405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5" name="Text Box 12"/>
          <p:cNvSpPr txBox="1">
            <a:spLocks noChangeArrowheads="1"/>
          </p:cNvSpPr>
          <p:nvPr/>
        </p:nvSpPr>
        <p:spPr bwMode="auto">
          <a:xfrm>
            <a:off x="406124" y="793419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 dirty="0">
              <a:cs typeface="Arial" charset="0"/>
            </a:endParaRP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GetArea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()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</a:t>
            </a:r>
            <a:r>
              <a:rPr lang="en-US" sz="2000" dirty="0" err="1">
                <a:solidFill>
                  <a:schemeClr val="accent2"/>
                </a:solidFill>
                <a:cs typeface="Arial" charset="0"/>
              </a:rPr>
              <a:t>int</a:t>
            </a:r>
            <a:r>
              <a:rPr lang="en-US" sz="2000" dirty="0">
                <a:solidFill>
                  <a:schemeClr val="accent2"/>
                </a:solidFill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 dirty="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 dirty="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 dirty="0">
                <a:cs typeface="Arial" charset="0"/>
              </a:rPr>
              <a:t>    width</a:t>
            </a:r>
          </a:p>
          <a:p>
            <a:pPr eaLnBrk="1" hangingPunct="1"/>
            <a:r>
              <a:rPr lang="en-US" sz="2000" dirty="0">
                <a:cs typeface="Arial" charset="0"/>
              </a:rPr>
              <a:t>    height</a:t>
            </a:r>
          </a:p>
        </p:txBody>
      </p:sp>
      <p:sp>
        <p:nvSpPr>
          <p:cNvPr id="56" name="Rounded Rectangular Callout 55"/>
          <p:cNvSpPr/>
          <p:nvPr/>
        </p:nvSpPr>
        <p:spPr>
          <a:xfrm>
            <a:off x="5757724" y="617386"/>
            <a:ext cx="2819746" cy="2259165"/>
          </a:xfrm>
          <a:prstGeom prst="wedgeRoundRectCallout">
            <a:avLst>
              <a:gd name="adj1" fmla="val -42304"/>
              <a:gd name="adj2" fmla="val 8554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Each “instance” </a:t>
            </a:r>
            <a:r>
              <a:rPr lang="en-US" sz="1800" dirty="0">
                <a:solidFill>
                  <a:srgbClr val="FF0000"/>
                </a:solidFill>
              </a:rPr>
              <a:t>gets its own copy </a:t>
            </a:r>
            <a:r>
              <a:rPr lang="en-US" sz="1800" dirty="0">
                <a:solidFill>
                  <a:schemeClr val="tx1"/>
                </a:solidFill>
              </a:rPr>
              <a:t>of the </a:t>
            </a:r>
            <a:r>
              <a:rPr lang="en-US" sz="1800" dirty="0" err="1">
                <a:solidFill>
                  <a:srgbClr val="FF0000"/>
                </a:solidFill>
              </a:rPr>
              <a:t>GetArea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>
                <a:solidFill>
                  <a:schemeClr val="tx1"/>
                </a:solidFill>
              </a:rPr>
              <a:t>function… </a:t>
            </a:r>
          </a:p>
          <a:p>
            <a:pPr algn="ctr" eaLnBrk="1" hangingPunct="1"/>
            <a:endParaRPr lang="en-US" sz="18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and its own </a:t>
            </a:r>
            <a:r>
              <a:rPr lang="en-US" sz="1800" dirty="0">
                <a:solidFill>
                  <a:srgbClr val="FF0000"/>
                </a:solidFill>
              </a:rPr>
              <a:t>width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height</a:t>
            </a:r>
            <a:r>
              <a:rPr lang="en-US" sz="1800" dirty="0">
                <a:solidFill>
                  <a:schemeClr val="tx1"/>
                </a:solidFill>
              </a:rPr>
              <a:t> member variables.</a:t>
            </a:r>
          </a:p>
        </p:txBody>
      </p:sp>
      <p:sp>
        <p:nvSpPr>
          <p:cNvPr id="57" name="Rounded Rectangular Callout 56"/>
          <p:cNvSpPr/>
          <p:nvPr/>
        </p:nvSpPr>
        <p:spPr>
          <a:xfrm>
            <a:off x="2565261" y="1077949"/>
            <a:ext cx="2980773" cy="1709150"/>
          </a:xfrm>
          <a:prstGeom prst="wedgeRoundRectCallout">
            <a:avLst>
              <a:gd name="adj1" fmla="val -78736"/>
              <a:gd name="adj2" fmla="val 69600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You should </a:t>
            </a:r>
            <a:r>
              <a:rPr lang="en-US" sz="1800" dirty="0">
                <a:solidFill>
                  <a:srgbClr val="FF0000"/>
                </a:solidFill>
              </a:rPr>
              <a:t>ONLY</a:t>
            </a:r>
            <a:r>
              <a:rPr lang="en-US" sz="1800" dirty="0">
                <a:solidFill>
                  <a:schemeClr val="tx1"/>
                </a:solidFill>
              </a:rPr>
              <a:t> add a </a:t>
            </a:r>
            <a:r>
              <a:rPr lang="en-US" sz="1800" dirty="0">
                <a:solidFill>
                  <a:srgbClr val="FF0000"/>
                </a:solidFill>
              </a:rPr>
              <a:t>member variable</a:t>
            </a:r>
            <a:r>
              <a:rPr lang="en-US" sz="1800" dirty="0">
                <a:solidFill>
                  <a:schemeClr val="tx1"/>
                </a:solidFill>
              </a:rPr>
              <a:t> to your class if you want it to remember the value permanently.</a:t>
            </a:r>
          </a:p>
        </p:txBody>
      </p:sp>
      <p:sp>
        <p:nvSpPr>
          <p:cNvPr id="58" name="Rounded Rectangular Callout 57"/>
          <p:cNvSpPr/>
          <p:nvPr/>
        </p:nvSpPr>
        <p:spPr>
          <a:xfrm>
            <a:off x="5846176" y="1497458"/>
            <a:ext cx="3079164" cy="1709150"/>
          </a:xfrm>
          <a:prstGeom prst="wedgeRoundRectCallout">
            <a:avLst>
              <a:gd name="adj1" fmla="val -54061"/>
              <a:gd name="adj2" fmla="val 98095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On the other hand, </a:t>
            </a:r>
            <a:r>
              <a:rPr lang="en-US" sz="1800" dirty="0">
                <a:solidFill>
                  <a:srgbClr val="FF0000"/>
                </a:solidFill>
              </a:rPr>
              <a:t>ALWAYS</a:t>
            </a:r>
            <a:r>
              <a:rPr lang="en-US" sz="1800" dirty="0">
                <a:solidFill>
                  <a:schemeClr val="tx1"/>
                </a:solidFill>
              </a:rPr>
              <a:t> use </a:t>
            </a:r>
            <a:r>
              <a:rPr lang="en-US" sz="1800" dirty="0">
                <a:solidFill>
                  <a:srgbClr val="FF0000"/>
                </a:solidFill>
              </a:rPr>
              <a:t>local variables </a:t>
            </a:r>
            <a:r>
              <a:rPr lang="en-US" sz="1800" dirty="0">
                <a:solidFill>
                  <a:schemeClr val="tx1"/>
                </a:solidFill>
              </a:rPr>
              <a:t>for temporary computations.</a:t>
            </a:r>
          </a:p>
        </p:txBody>
      </p:sp>
      <p:sp>
        <p:nvSpPr>
          <p:cNvPr id="46" name="Rounded Rectangular Callout 45"/>
          <p:cNvSpPr/>
          <p:nvPr/>
        </p:nvSpPr>
        <p:spPr>
          <a:xfrm>
            <a:off x="1692828" y="2876551"/>
            <a:ext cx="3559176" cy="1364952"/>
          </a:xfrm>
          <a:prstGeom prst="wedgeRoundRectCallout">
            <a:avLst>
              <a:gd name="adj1" fmla="val -55352"/>
              <a:gd name="adj2" fmla="val 118154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And of course, I can define as many </a:t>
            </a:r>
            <a:r>
              <a:rPr lang="en-US" sz="1800" dirty="0" err="1">
                <a:solidFill>
                  <a:schemeClr val="tx1"/>
                </a:solidFill>
              </a:rPr>
              <a:t>Rect</a:t>
            </a:r>
            <a:r>
              <a:rPr lang="en-US" sz="1800" dirty="0">
                <a:solidFill>
                  <a:schemeClr val="tx1"/>
                </a:solidFill>
              </a:rPr>
              <a:t> objects as I like! </a:t>
            </a:r>
          </a:p>
        </p:txBody>
      </p:sp>
    </p:spTree>
    <p:extLst>
      <p:ext uri="{BB962C8B-B14F-4D97-AF65-F5344CB8AC3E}">
        <p14:creationId xmlns:p14="http://schemas.microsoft.com/office/powerpoint/2010/main" val="25103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0.40451 0.265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6" y="132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7476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40347 0.50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74" y="254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5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3368 0.1435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0.14352 L -0.03142 0.24051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42 0.24051 L 0.00434 0.38819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0" grpId="0" animBg="1"/>
      <p:bldP spid="74760" grpId="1" animBg="1"/>
      <p:bldP spid="74764" grpId="0"/>
      <p:bldP spid="74764" grpId="1"/>
      <p:bldP spid="74764" grpId="2"/>
      <p:bldP spid="74765" grpId="0" animBg="1"/>
      <p:bldP spid="74766" grpId="0" animBg="1"/>
      <p:bldP spid="53" grpId="0" animBg="1"/>
      <p:bldP spid="54" grpId="0" animBg="1"/>
      <p:bldP spid="55" grpId="0"/>
      <p:bldP spid="55" grpId="1"/>
      <p:bldP spid="55" grpId="2"/>
      <p:bldP spid="56" grpId="0" uiExpand="1" animBg="1"/>
      <p:bldP spid="56" grpId="1" animBg="1"/>
      <p:bldP spid="56" grpId="2" uiExpand="1" animBg="1"/>
      <p:bldP spid="56" grpId="3" animBg="1"/>
      <p:bldP spid="56" grpId="4" animBg="1"/>
      <p:bldP spid="57" grpId="0" animBg="1"/>
      <p:bldP spid="57" grpId="1" animBg="1"/>
      <p:bldP spid="58" grpId="0" animBg="1"/>
      <p:bldP spid="58" grpId="1" animBg="1"/>
      <p:bldP spid="4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956300" y="4038599"/>
            <a:ext cx="3093107" cy="2722563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4381" y="792163"/>
            <a:ext cx="5441776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Classes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Rect</a:t>
            </a:r>
            <a:endParaRPr lang="en-US" sz="22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{</a:t>
            </a:r>
          </a:p>
          <a:p>
            <a:pPr eaLnBrk="1" hangingPunct="1"/>
            <a:endParaRPr lang="en-US" sz="18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GetArea</a:t>
            </a:r>
            <a:r>
              <a:rPr lang="en-US" sz="2200" dirty="0">
                <a:cs typeface="Arial" charset="0"/>
              </a:rPr>
              <a:t>()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{ 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5956300" y="4038600"/>
            <a:ext cx="2987675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int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main(void)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r;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r.width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10;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r.height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20;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cout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&lt;&lt; </a:t>
            </a:r>
            <a:r>
              <a:rPr lang="en-US" sz="2200" dirty="0" err="1">
                <a:solidFill>
                  <a:srgbClr val="006666"/>
                </a:solidFill>
                <a:cs typeface="Arial" charset="0"/>
              </a:rPr>
              <a:t>r.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();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5804452" y="911225"/>
            <a:ext cx="311094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 dirty="0">
                <a:cs typeface="Arial" charset="0"/>
              </a:rPr>
              <a:t>We can add as many member functions as we like to our class…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66675" y="3586163"/>
            <a:ext cx="45720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381000" y="3488634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,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)</a:t>
            </a:r>
          </a:p>
          <a:p>
            <a:r>
              <a:rPr lang="en-US" sz="2200" dirty="0">
                <a:cs typeface="Arial" charset="0"/>
              </a:rPr>
              <a:t>{ </a:t>
            </a:r>
          </a:p>
          <a:p>
            <a:r>
              <a:rPr lang="en-US" sz="2200" dirty="0">
                <a:cs typeface="Arial" charset="0"/>
              </a:rPr>
              <a:t>   width =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   height =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6296025" y="5105400"/>
            <a:ext cx="2209800" cy="666750"/>
          </a:xfrm>
          <a:prstGeom prst="rect">
            <a:avLst/>
          </a:prstGeom>
          <a:solidFill>
            <a:srgbClr val="FFFFEB">
              <a:alpha val="94901"/>
            </a:srgbClr>
          </a:solidFill>
          <a:ln w="38100" algn="ctr">
            <a:solidFill>
              <a:srgbClr val="FFFFEB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6235700" y="5211763"/>
            <a:ext cx="25749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r.Initialize(10,20);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8048E-6 L 0.00139 0.29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4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/>
      <p:bldP spid="77831" grpId="0"/>
      <p:bldP spid="77832" grpId="0"/>
      <p:bldP spid="77833" grpId="0" animBg="1"/>
      <p:bldP spid="778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84381" y="792163"/>
            <a:ext cx="5441776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Rect</a:t>
            </a:r>
            <a:endParaRPr lang="en-US" sz="22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{</a:t>
            </a:r>
          </a:p>
          <a:p>
            <a:pPr eaLnBrk="1" hangingPunct="1"/>
            <a:endParaRPr lang="en-US" sz="18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GetArea</a:t>
            </a:r>
            <a:r>
              <a:rPr lang="en-US" sz="2200" dirty="0">
                <a:cs typeface="Arial" charset="0"/>
              </a:rPr>
              <a:t>()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{ 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58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Public vs. Private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5895974" y="704850"/>
            <a:ext cx="30956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cs typeface="Arial" charset="0"/>
              </a:rPr>
              <a:t>Oh, and there’re two more things we have to add to make </a:t>
            </a:r>
            <a:r>
              <a:rPr lang="en-US">
                <a:cs typeface="Arial" charset="0"/>
              </a:rPr>
              <a:t>our syntax </a:t>
            </a:r>
            <a:r>
              <a:rPr lang="en-US">
                <a:solidFill>
                  <a:srgbClr val="FF0000"/>
                </a:solidFill>
                <a:cs typeface="Arial" charset="0"/>
              </a:rPr>
              <a:t>correct</a:t>
            </a:r>
            <a:r>
              <a:rPr lang="en-US" dirty="0">
                <a:cs typeface="Arial" charset="0"/>
              </a:rPr>
              <a:t>…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96492" y="5582478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width;</a:t>
            </a:r>
          </a:p>
          <a:p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height;</a:t>
            </a:r>
          </a:p>
          <a:p>
            <a:r>
              <a:rPr lang="en-US" sz="2200" dirty="0">
                <a:cs typeface="Arial" charset="0"/>
              </a:rPr>
              <a:t>};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23825" y="1347374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22583" y="514743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81000" y="3488634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 dirty="0">
                <a:cs typeface="Arial" charset="0"/>
              </a:rPr>
              <a:t>void Initialize(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,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)</a:t>
            </a:r>
          </a:p>
          <a:p>
            <a:r>
              <a:rPr lang="en-US" sz="2200" dirty="0">
                <a:cs typeface="Arial" charset="0"/>
              </a:rPr>
              <a:t>{ </a:t>
            </a:r>
          </a:p>
          <a:p>
            <a:r>
              <a:rPr lang="en-US" sz="2200" dirty="0">
                <a:cs typeface="Arial" charset="0"/>
              </a:rPr>
              <a:t>   width =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   height =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094439" y="50130"/>
            <a:ext cx="3866804" cy="1820050"/>
          </a:xfrm>
          <a:prstGeom prst="wedgeRoundRectCallout">
            <a:avLst>
              <a:gd name="adj1" fmla="val -125502"/>
              <a:gd name="adj2" fmla="val 34382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public</a:t>
            </a:r>
            <a:r>
              <a:rPr lang="en-US" dirty="0">
                <a:solidFill>
                  <a:schemeClr val="tx1"/>
                </a:solidFill>
              </a:rPr>
              <a:t> keyword tells C++ what part of your class you want to expose publicly…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This is how you </a:t>
            </a:r>
            <a:r>
              <a:rPr lang="en-US" dirty="0">
                <a:solidFill>
                  <a:srgbClr val="FF0000"/>
                </a:solidFill>
              </a:rPr>
              <a:t>“interface” </a:t>
            </a:r>
            <a:r>
              <a:rPr lang="en-US" dirty="0">
                <a:solidFill>
                  <a:schemeClr val="tx1"/>
                </a:solidFill>
              </a:rPr>
              <a:t>with it!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4823309" y="1870180"/>
            <a:ext cx="3866804" cy="1564411"/>
          </a:xfrm>
          <a:prstGeom prst="wedgeRoundRectCallout">
            <a:avLst>
              <a:gd name="adj1" fmla="val -113935"/>
              <a:gd name="adj2" fmla="val -4535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Since </a:t>
            </a:r>
            <a:r>
              <a:rPr lang="en-US" dirty="0" err="1">
                <a:solidFill>
                  <a:srgbClr val="FF0000"/>
                </a:solidFill>
              </a:rPr>
              <a:t>GetArea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>
                <a:solidFill>
                  <a:schemeClr val="tx1"/>
                </a:solidFill>
              </a:rPr>
              <a:t>is in the public section, it can be used by all parts of your program.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1405283" y="4775063"/>
            <a:ext cx="3866804" cy="1564411"/>
          </a:xfrm>
          <a:prstGeom prst="wedgeRoundRectCallout">
            <a:avLst>
              <a:gd name="adj1" fmla="val 76273"/>
              <a:gd name="adj2" fmla="val 42952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And here we see our main() function using the </a:t>
            </a:r>
            <a:r>
              <a:rPr lang="en-US" dirty="0" err="1">
                <a:solidFill>
                  <a:srgbClr val="FF0000"/>
                </a:solidFill>
              </a:rPr>
              <a:t>GetArea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>
                <a:solidFill>
                  <a:schemeClr val="tx1"/>
                </a:solidFill>
              </a:rPr>
              <a:t>function!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4896196" y="1614541"/>
            <a:ext cx="3866804" cy="1564411"/>
          </a:xfrm>
          <a:prstGeom prst="wedgeRoundRectCallout">
            <a:avLst>
              <a:gd name="adj1" fmla="val -123959"/>
              <a:gd name="adj2" fmla="val 7598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Similarly, since </a:t>
            </a:r>
            <a:r>
              <a:rPr lang="en-US" dirty="0">
                <a:solidFill>
                  <a:srgbClr val="FF0000"/>
                </a:solidFill>
              </a:rPr>
              <a:t>Initialize() </a:t>
            </a:r>
            <a:r>
              <a:rPr lang="en-US" dirty="0">
                <a:solidFill>
                  <a:schemeClr val="tx1"/>
                </a:solidFill>
              </a:rPr>
              <a:t>is in the public section, it can be used by all parts of your program.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5364853" y="3488634"/>
            <a:ext cx="3033712" cy="1564411"/>
          </a:xfrm>
          <a:prstGeom prst="wedgeRoundRectCallout">
            <a:avLst>
              <a:gd name="adj1" fmla="val -10219"/>
              <a:gd name="adj2" fmla="val 101402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And here we see our main() function using the </a:t>
            </a:r>
            <a:r>
              <a:rPr lang="en-US" dirty="0">
                <a:solidFill>
                  <a:srgbClr val="FF0000"/>
                </a:solidFill>
              </a:rPr>
              <a:t>Initialize() </a:t>
            </a:r>
            <a:r>
              <a:rPr lang="en-US" dirty="0">
                <a:solidFill>
                  <a:schemeClr val="tx1"/>
                </a:solidFill>
              </a:rPr>
              <a:t>function!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/>
      <p:bldP spid="79877" grpId="1"/>
      <p:bldP spid="79881" grpId="0"/>
      <p:bldP spid="79888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84381" y="792163"/>
            <a:ext cx="5441776" cy="5969000"/>
          </a:xfrm>
          <a:prstGeom prst="rect">
            <a:avLst/>
          </a:prstGeom>
          <a:solidFill>
            <a:srgbClr val="FFFFEB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Rect</a:t>
            </a:r>
            <a:endParaRPr lang="en-US" sz="22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{</a:t>
            </a:r>
          </a:p>
          <a:p>
            <a:pPr eaLnBrk="1" hangingPunct="1"/>
            <a:endParaRPr lang="en-US" sz="1800" dirty="0">
              <a:cs typeface="Arial" charset="0"/>
            </a:endParaRPr>
          </a:p>
          <a:p>
            <a:pPr eaLnBrk="1" hangingPunct="1"/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GetArea</a:t>
            </a:r>
            <a:r>
              <a:rPr lang="en-US" sz="2200" dirty="0">
                <a:cs typeface="Arial" charset="0"/>
              </a:rPr>
              <a:t>()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{ 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area = width * height;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 dirty="0">
                <a:cs typeface="Arial" charset="0"/>
              </a:rPr>
              <a:t>    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22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  <a:p>
            <a:pPr eaLnBrk="1" hangingPunct="1"/>
            <a:endParaRPr lang="en-US" sz="1000" dirty="0">
              <a:cs typeface="Arial" charset="0"/>
            </a:endParaRP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58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Public vs. Private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96492" y="5582478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width;</a:t>
            </a:r>
          </a:p>
          <a:p>
            <a:r>
              <a:rPr lang="en-US" sz="2200" dirty="0">
                <a:cs typeface="Arial" charset="0"/>
              </a:rPr>
              <a:t>   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height;</a:t>
            </a:r>
          </a:p>
          <a:p>
            <a:r>
              <a:rPr lang="en-US" sz="2200" dirty="0">
                <a:cs typeface="Arial" charset="0"/>
              </a:rPr>
              <a:t>};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23825" y="1347374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22583" y="514743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81000" y="3488634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 dirty="0">
                <a:cs typeface="Arial" charset="0"/>
              </a:rPr>
              <a:t>void Initialize(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, </a:t>
            </a:r>
            <a:r>
              <a:rPr lang="en-US" sz="2200" dirty="0" err="1">
                <a:cs typeface="Arial" charset="0"/>
              </a:rPr>
              <a:t>int</a:t>
            </a:r>
            <a:r>
              <a:rPr lang="en-US" sz="2200" dirty="0">
                <a:cs typeface="Arial" charset="0"/>
              </a:rPr>
              <a:t>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)</a:t>
            </a:r>
          </a:p>
          <a:p>
            <a:r>
              <a:rPr lang="en-US" sz="2200" dirty="0">
                <a:cs typeface="Arial" charset="0"/>
              </a:rPr>
              <a:t>{ </a:t>
            </a:r>
          </a:p>
          <a:p>
            <a:r>
              <a:rPr lang="en-US" sz="2200" dirty="0">
                <a:cs typeface="Arial" charset="0"/>
              </a:rPr>
              <a:t>   width = </a:t>
            </a:r>
            <a:r>
              <a:rPr lang="en-US" sz="2200" dirty="0" err="1">
                <a:cs typeface="Arial" charset="0"/>
              </a:rPr>
              <a:t>startW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   height = </a:t>
            </a:r>
            <a:r>
              <a:rPr lang="en-US" sz="2200" dirty="0" err="1">
                <a:cs typeface="Arial" charset="0"/>
              </a:rPr>
              <a:t>startH</a:t>
            </a:r>
            <a:r>
              <a:rPr lang="en-US" sz="2200" dirty="0">
                <a:cs typeface="Arial" charset="0"/>
              </a:rPr>
              <a:t>;</a:t>
            </a:r>
          </a:p>
          <a:p>
            <a:r>
              <a:rPr lang="en-US" sz="2200" dirty="0">
                <a:cs typeface="Arial" charset="0"/>
              </a:rPr>
              <a:t>}</a:t>
            </a:r>
            <a:br>
              <a:rPr lang="en-US" sz="2200" dirty="0">
                <a:cs typeface="Arial" charset="0"/>
              </a:rPr>
            </a:br>
            <a:endParaRPr lang="en-US" sz="2200" dirty="0">
              <a:cs typeface="Arial" charset="0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4531760" y="3140973"/>
            <a:ext cx="4231239" cy="2006462"/>
          </a:xfrm>
          <a:prstGeom prst="wedgeRoundRectCallout">
            <a:avLst>
              <a:gd name="adj1" fmla="val -125138"/>
              <a:gd name="adj2" fmla="val 60377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private </a:t>
            </a:r>
            <a:r>
              <a:rPr lang="en-US" dirty="0">
                <a:solidFill>
                  <a:schemeClr val="tx1"/>
                </a:solidFill>
              </a:rPr>
              <a:t>keyword tells C++ what part of your class you want to </a:t>
            </a:r>
            <a:r>
              <a:rPr lang="en-US" dirty="0">
                <a:solidFill>
                  <a:srgbClr val="FF0000"/>
                </a:solidFill>
              </a:rPr>
              <a:t>hide</a:t>
            </a:r>
            <a:r>
              <a:rPr lang="en-US" dirty="0">
                <a:solidFill>
                  <a:schemeClr val="tx1"/>
                </a:solidFill>
              </a:rPr>
              <a:t> from the outside world.</a:t>
            </a:r>
          </a:p>
          <a:p>
            <a:pPr algn="ctr" eaLnBrk="1" hangingPunct="1"/>
            <a:endParaRPr lang="en-US" sz="1200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This is where you put your class’s </a:t>
            </a:r>
            <a:r>
              <a:rPr lang="en-US" dirty="0">
                <a:solidFill>
                  <a:srgbClr val="FF0000"/>
                </a:solidFill>
              </a:rPr>
              <a:t>private data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dirty="0">
                <a:solidFill>
                  <a:srgbClr val="FF0000"/>
                </a:solidFill>
              </a:rPr>
              <a:t>functions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5439534" y="401087"/>
            <a:ext cx="3416231" cy="1174887"/>
          </a:xfrm>
          <a:prstGeom prst="wedgeRoundRectCallout">
            <a:avLst>
              <a:gd name="adj1" fmla="val -142012"/>
              <a:gd name="adj2" fmla="val 7593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Only your member functions may access this private stuff!</a:t>
            </a:r>
          </a:p>
        </p:txBody>
      </p:sp>
      <p:sp>
        <p:nvSpPr>
          <p:cNvPr id="2" name="Rectangle 1"/>
          <p:cNvSpPr/>
          <p:nvPr/>
        </p:nvSpPr>
        <p:spPr>
          <a:xfrm>
            <a:off x="1921349" y="2394058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200" dirty="0">
                <a:solidFill>
                  <a:srgbClr val="FF0000"/>
                </a:solidFill>
                <a:cs typeface="Arial" charset="0"/>
              </a:rPr>
              <a:t>width </a:t>
            </a:r>
            <a:r>
              <a:rPr lang="en-US" sz="2200" dirty="0">
                <a:cs typeface="Arial" charset="0"/>
              </a:rPr>
              <a:t>* </a:t>
            </a:r>
            <a:r>
              <a:rPr lang="en-US" sz="2200" dirty="0">
                <a:solidFill>
                  <a:srgbClr val="FF0000"/>
                </a:solidFill>
                <a:cs typeface="Arial" charset="0"/>
              </a:rPr>
              <a:t>height;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6518" y="4158367"/>
            <a:ext cx="9172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200" dirty="0">
                <a:solidFill>
                  <a:srgbClr val="FF0000"/>
                </a:solidFill>
                <a:cs typeface="Arial" charset="0"/>
              </a:rPr>
              <a:t>width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9894" y="4499608"/>
            <a:ext cx="10262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200" dirty="0">
                <a:solidFill>
                  <a:srgbClr val="FF0000"/>
                </a:solidFill>
                <a:cs typeface="Arial" charset="0"/>
              </a:rPr>
              <a:t>height</a:t>
            </a: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6176963" y="6391275"/>
            <a:ext cx="27142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rgbClr val="FF3300"/>
                </a:solidFill>
              </a:rPr>
              <a:t>r.width</a:t>
            </a:r>
            <a:r>
              <a:rPr lang="en-US" sz="1800" dirty="0">
                <a:solidFill>
                  <a:srgbClr val="FF3300"/>
                </a:solidFill>
              </a:rPr>
              <a:t> = 10; // ERROR!</a:t>
            </a:r>
          </a:p>
        </p:txBody>
      </p:sp>
      <p:sp>
        <p:nvSpPr>
          <p:cNvPr id="33" name="Rounded Rectangular Callout 32"/>
          <p:cNvSpPr/>
          <p:nvPr/>
        </p:nvSpPr>
        <p:spPr>
          <a:xfrm>
            <a:off x="2067340" y="3677479"/>
            <a:ext cx="4154162" cy="1625016"/>
          </a:xfrm>
          <a:prstGeom prst="wedgeRoundRectCallout">
            <a:avLst>
              <a:gd name="adj1" fmla="val 50537"/>
              <a:gd name="adj2" fmla="val 129720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Any attempt to access private members outside your class will result in an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1748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-0.01077 0.2451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1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19" grpId="2" animBg="1"/>
      <p:bldP spid="2" grpId="0"/>
      <p:bldP spid="30" grpId="0"/>
      <p:bldP spid="31" grpId="0"/>
      <p:bldP spid="32" grpId="0"/>
      <p:bldP spid="33" grpId="0" animBg="1"/>
      <p:bldP spid="3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Class Website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28600" y="1524000"/>
            <a:ext cx="8915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Official Class Website: </a:t>
            </a:r>
            <a:r>
              <a:rPr lang="en-US" sz="2800" dirty="0">
                <a:solidFill>
                  <a:srgbClr val="008080"/>
                </a:solidFill>
              </a:rPr>
              <a:t>http://www.cs.ucla.edu/classes/winter18/cs32/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2738051"/>
            <a:ext cx="89916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should check the Official Class Website at least </a:t>
            </a:r>
            <a:br>
              <a:rPr lang="en-US" dirty="0"/>
            </a:br>
            <a:r>
              <a:rPr lang="en-US" dirty="0">
                <a:solidFill>
                  <a:srgbClr val="800000"/>
                </a:solidFill>
              </a:rPr>
              <a:t>2-3 times a week</a:t>
            </a:r>
            <a:r>
              <a:rPr lang="en-US" dirty="0"/>
              <a:t> for homework info, projects, etc. </a:t>
            </a:r>
          </a:p>
          <a:p>
            <a:pPr algn="ctr" eaLnBrk="1" hangingPunct="1"/>
            <a:endParaRPr lang="en-US" dirty="0"/>
          </a:p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I will not always announce homework/projects</a:t>
            </a:r>
            <a:r>
              <a:rPr lang="en-US" dirty="0"/>
              <a:t> so </a:t>
            </a:r>
            <a:r>
              <a:rPr lang="en-US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/>
            </a:br>
            <a:r>
              <a:rPr lang="en-US" dirty="0"/>
              <a:t>have to </a:t>
            </a:r>
            <a:r>
              <a:rPr lang="en-US" dirty="0">
                <a:solidFill>
                  <a:srgbClr val="FF0000"/>
                </a:solidFill>
              </a:rPr>
              <a:t>track this on your own </a:t>
            </a:r>
            <a:r>
              <a:rPr lang="en-US" dirty="0"/>
              <a:t>and be on top of the trash*!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295EC-3BAB-47F6-B63E-B6E11969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878" y="4852497"/>
            <a:ext cx="2868843" cy="1907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EBFCD-60F6-4AE4-97D2-389BE375B886}"/>
              </a:ext>
            </a:extLst>
          </p:cNvPr>
          <p:cNvSpPr txBox="1"/>
          <p:nvPr/>
        </p:nvSpPr>
        <p:spPr>
          <a:xfrm>
            <a:off x="411974" y="5193056"/>
            <a:ext cx="2668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Being on top of the trash means being </a:t>
            </a:r>
            <a:r>
              <a:rPr lang="en-US" dirty="0">
                <a:solidFill>
                  <a:srgbClr val="FF0000"/>
                </a:solidFill>
              </a:rPr>
              <a:t>responsible</a:t>
            </a:r>
            <a:r>
              <a:rPr lang="en-US" dirty="0"/>
              <a:t>**.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983B5-4394-4B95-B13E-C84DB5A44EF3}"/>
              </a:ext>
            </a:extLst>
          </p:cNvPr>
          <p:cNvSpPr txBox="1"/>
          <p:nvPr/>
        </p:nvSpPr>
        <p:spPr>
          <a:xfrm>
            <a:off x="6478163" y="5178918"/>
            <a:ext cx="2380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If you’re not responsible, you could get </a:t>
            </a:r>
            <a:r>
              <a:rPr lang="en-US" i="1" dirty="0" err="1">
                <a:solidFill>
                  <a:srgbClr val="FF0000"/>
                </a:solidFill>
              </a:rPr>
              <a:t>rekt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  <p:bldP spid="4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9" name="Rectangle 37"/>
          <p:cNvSpPr>
            <a:spLocks noChangeArrowheads="1"/>
          </p:cNvSpPr>
          <p:nvPr/>
        </p:nvSpPr>
        <p:spPr bwMode="auto">
          <a:xfrm>
            <a:off x="117475" y="803275"/>
            <a:ext cx="4375150" cy="6007100"/>
          </a:xfrm>
          <a:prstGeom prst="rect">
            <a:avLst/>
          </a:prstGeom>
          <a:solidFill>
            <a:srgbClr val="FFFFE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002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/>
              <a:t>Using Public+Private Properly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1800">
                <a:cs typeface="Arial" charset="0"/>
              </a:rPr>
              <a:t> Rect</a:t>
            </a:r>
          </a:p>
          <a:p>
            <a:pPr eaLnBrk="1" hangingPunct="1"/>
            <a:r>
              <a:rPr lang="en-US" sz="18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18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1800">
                <a:cs typeface="Arial" charset="0"/>
              </a:rPr>
              <a:t>    { </a:t>
            </a:r>
          </a:p>
          <a:p>
            <a:pPr eaLnBrk="1" hangingPunct="1"/>
            <a:r>
              <a:rPr lang="en-US" sz="18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18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1800">
                <a:cs typeface="Arial" charset="0"/>
              </a:rPr>
              <a:t>    }</a:t>
            </a:r>
            <a:br>
              <a:rPr lang="en-US" sz="1800">
                <a:cs typeface="Arial" charset="0"/>
              </a:rPr>
            </a:br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354013" y="3103563"/>
            <a:ext cx="5121275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>
                <a:cs typeface="Arial" charset="0"/>
              </a:rPr>
              <a:t>void Initialize(int startW, int startH)</a:t>
            </a:r>
          </a:p>
          <a:p>
            <a:r>
              <a:rPr lang="en-US" sz="1800">
                <a:cs typeface="Arial" charset="0"/>
              </a:rPr>
              <a:t>{ </a:t>
            </a:r>
          </a:p>
          <a:p>
            <a:r>
              <a:rPr lang="en-US" sz="1800">
                <a:cs typeface="Arial" charset="0"/>
              </a:rPr>
              <a:t>   width = startW;</a:t>
            </a:r>
          </a:p>
          <a:p>
            <a:r>
              <a:rPr lang="en-US" sz="1800">
                <a:cs typeface="Arial" charset="0"/>
              </a:rPr>
              <a:t>   height = startH;</a:t>
            </a:r>
          </a:p>
          <a:p>
            <a:r>
              <a:rPr lang="en-US" sz="1800">
                <a:cs typeface="Arial" charset="0"/>
              </a:rPr>
              <a:t>}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123825" y="13192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152400" y="453707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4772966" y="854075"/>
            <a:ext cx="40963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800" dirty="0"/>
              <a:t>Put all </a:t>
            </a:r>
            <a:r>
              <a:rPr lang="en-US" sz="1800" dirty="0">
                <a:solidFill>
                  <a:srgbClr val="FF0000"/>
                </a:solidFill>
              </a:rPr>
              <a:t>member variables</a:t>
            </a:r>
            <a:r>
              <a:rPr lang="en-US" sz="1800" dirty="0"/>
              <a:t> and any </a:t>
            </a:r>
            <a:r>
              <a:rPr lang="en-US" sz="1800" dirty="0">
                <a:solidFill>
                  <a:srgbClr val="FF0000"/>
                </a:solidFill>
              </a:rPr>
              <a:t>internal algorithm functions </a:t>
            </a:r>
            <a:r>
              <a:rPr lang="en-US" sz="1800" dirty="0"/>
              <a:t>in the </a:t>
            </a:r>
            <a:r>
              <a:rPr lang="en-US" sz="1800" dirty="0">
                <a:solidFill>
                  <a:srgbClr val="FF0000"/>
                </a:solidFill>
              </a:rPr>
              <a:t>private section </a:t>
            </a:r>
            <a:r>
              <a:rPr lang="en-US" sz="1800" dirty="0"/>
              <a:t>to hide them…</a:t>
            </a:r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4859338" y="2000250"/>
            <a:ext cx="37433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tx2"/>
                </a:solidFill>
              </a:rPr>
              <a:t>(Only your class should know what variables and algorithms it has and how they’re used!)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4675188" y="4603750"/>
            <a:ext cx="43513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This is called “</a:t>
            </a:r>
            <a:r>
              <a:rPr lang="en-US" sz="2000">
                <a:solidFill>
                  <a:srgbClr val="6600CC"/>
                </a:solidFill>
              </a:rPr>
              <a:t>encapsulation</a:t>
            </a:r>
            <a:r>
              <a:rPr lang="en-US" sz="2000">
                <a:solidFill>
                  <a:schemeClr val="tx2"/>
                </a:solidFill>
              </a:rPr>
              <a:t>.”</a:t>
            </a:r>
          </a:p>
        </p:txBody>
      </p:sp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4533900" y="3189288"/>
            <a:ext cx="44878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schemeClr val="tx2"/>
                </a:solidFill>
              </a:rPr>
              <a:t>And place all of the </a:t>
            </a:r>
            <a:r>
              <a:rPr lang="en-US" sz="1800" dirty="0">
                <a:solidFill>
                  <a:srgbClr val="FF0000"/>
                </a:solidFill>
              </a:rPr>
              <a:t>functions used to interface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with your class in the </a:t>
            </a:r>
            <a:r>
              <a:rPr lang="en-US" sz="1800" dirty="0">
                <a:solidFill>
                  <a:srgbClr val="FF0000"/>
                </a:solidFill>
              </a:rPr>
              <a:t>public</a:t>
            </a:r>
            <a:r>
              <a:rPr lang="en-US" sz="1800" dirty="0">
                <a:solidFill>
                  <a:schemeClr val="tx2"/>
                </a:solidFill>
              </a:rPr>
              <a:t> section… So they’re usable by the rest of your program.</a:t>
            </a: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5764213" y="5202238"/>
            <a:ext cx="3105150" cy="1625600"/>
          </a:xfrm>
          <a:prstGeom prst="rect">
            <a:avLst/>
          </a:prstGeom>
          <a:solidFill>
            <a:srgbClr val="FFFFEB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</p:txBody>
      </p:sp>
      <p:sp>
        <p:nvSpPr>
          <p:cNvPr id="54310" name="Rectangle 38"/>
          <p:cNvSpPr>
            <a:spLocks noChangeArrowheads="1"/>
          </p:cNvSpPr>
          <p:nvPr/>
        </p:nvSpPr>
        <p:spPr bwMode="auto">
          <a:xfrm>
            <a:off x="82550" y="4956175"/>
            <a:ext cx="14970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    int width;</a:t>
            </a:r>
          </a:p>
          <a:p>
            <a:r>
              <a:rPr lang="en-US" sz="1800"/>
              <a:t>    int height</a:t>
            </a:r>
          </a:p>
          <a:p>
            <a:r>
              <a:rPr lang="en-US" sz="1800"/>
              <a:t>};</a:t>
            </a:r>
          </a:p>
        </p:txBody>
      </p:sp>
      <p:sp>
        <p:nvSpPr>
          <p:cNvPr id="54311" name="Rectangle 6"/>
          <p:cNvSpPr>
            <a:spLocks noChangeArrowheads="1"/>
          </p:cNvSpPr>
          <p:nvPr/>
        </p:nvSpPr>
        <p:spPr bwMode="auto">
          <a:xfrm>
            <a:off x="344488" y="4914900"/>
            <a:ext cx="51212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void myComplexAlgorithm(float angle)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{ </a:t>
            </a:r>
          </a:p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  width = height * exp(arctan(angle),2);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}</a:t>
            </a:r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177800" y="4951413"/>
            <a:ext cx="4276725" cy="1579593"/>
          </a:xfrm>
          <a:prstGeom prst="rect">
            <a:avLst/>
          </a:prstGeom>
          <a:solidFill>
            <a:srgbClr val="FFFFEB">
              <a:alpha val="74001"/>
            </a:srgbClr>
          </a:solidFill>
          <a:ln>
            <a:noFill/>
          </a:ln>
          <a:extLst/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00087 0.137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4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7" grpId="0"/>
      <p:bldP spid="83978" grpId="0"/>
      <p:bldP spid="83979" grpId="0"/>
      <p:bldP spid="83981" grpId="0"/>
      <p:bldP spid="54310" grpId="0"/>
      <p:bldP spid="54311" grpId="0"/>
      <p:bldP spid="8398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219075" y="4555100"/>
            <a:ext cx="4295775" cy="1130942"/>
          </a:xfrm>
          <a:prstGeom prst="roundRect">
            <a:avLst/>
          </a:prstGeom>
          <a:solidFill>
            <a:srgbClr val="FFFF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38992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Class Challenge!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9075" y="971550"/>
            <a:ext cx="4314825" cy="3295650"/>
            <a:chOff x="219075" y="971550"/>
            <a:chExt cx="4314825" cy="3295650"/>
          </a:xfrm>
        </p:grpSpPr>
        <p:sp>
          <p:nvSpPr>
            <p:cNvPr id="20" name="Rounded Rectangle 19"/>
            <p:cNvSpPr/>
            <p:nvPr/>
          </p:nvSpPr>
          <p:spPr>
            <a:xfrm>
              <a:off x="219075" y="971550"/>
              <a:ext cx="4314825" cy="3295650"/>
            </a:xfrm>
            <a:prstGeom prst="roundRect">
              <a:avLst/>
            </a:prstGeom>
            <a:solidFill>
              <a:srgbClr val="FFFF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9100" y="1050410"/>
              <a:ext cx="3962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Part 1: </a:t>
              </a:r>
              <a:r>
                <a:rPr lang="en-US" dirty="0"/>
                <a:t>Convert the following code into a </a:t>
              </a:r>
              <a:r>
                <a:rPr lang="en-US" dirty="0">
                  <a:solidFill>
                    <a:srgbClr val="6600CC"/>
                  </a:solidFill>
                </a:rPr>
                <a:t>Cylinder</a:t>
              </a:r>
              <a:r>
                <a:rPr lang="en-US" dirty="0"/>
                <a:t> class.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3350" y="2093190"/>
            <a:ext cx="4533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class must have two methods: </a:t>
            </a:r>
          </a:p>
          <a:p>
            <a:pPr algn="ctr"/>
            <a:br>
              <a:rPr lang="en-US" dirty="0"/>
            </a:br>
            <a:r>
              <a:rPr lang="en-US" dirty="0" err="1">
                <a:solidFill>
                  <a:srgbClr val="6600CC"/>
                </a:solidFill>
              </a:rPr>
              <a:t>init</a:t>
            </a:r>
            <a:r>
              <a:rPr lang="en-US" dirty="0">
                <a:solidFill>
                  <a:srgbClr val="6600CC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r,h</a:t>
            </a:r>
            <a:r>
              <a:rPr lang="en-US" dirty="0">
                <a:solidFill>
                  <a:srgbClr val="6600CC"/>
                </a:solidFill>
              </a:rPr>
              <a:t>)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initialize the cylinder’s radius/height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rgbClr val="6600CC"/>
                </a:solidFill>
              </a:rPr>
              <a:t>getVolume</a:t>
            </a:r>
            <a:r>
              <a:rPr lang="en-US" dirty="0">
                <a:solidFill>
                  <a:srgbClr val="6600CC"/>
                </a:solidFill>
              </a:rPr>
              <a:t>()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get its volume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9100" y="4670378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Part 2: </a:t>
            </a:r>
            <a:r>
              <a:rPr lang="en-US" dirty="0"/>
              <a:t>Show how to convert the </a:t>
            </a:r>
            <a:r>
              <a:rPr lang="en-US" dirty="0">
                <a:solidFill>
                  <a:srgbClr val="6600CC"/>
                </a:solidFill>
              </a:rPr>
              <a:t>main() </a:t>
            </a:r>
            <a:r>
              <a:rPr lang="en-US" dirty="0"/>
              <a:t>function so it uses your new class.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819650" y="142875"/>
            <a:ext cx="4981572" cy="6446396"/>
            <a:chOff x="4819650" y="142875"/>
            <a:chExt cx="4981572" cy="6446396"/>
          </a:xfrm>
        </p:grpSpPr>
        <p:grpSp>
          <p:nvGrpSpPr>
            <p:cNvPr id="18" name="Group 17"/>
            <p:cNvGrpSpPr/>
            <p:nvPr/>
          </p:nvGrpSpPr>
          <p:grpSpPr>
            <a:xfrm>
              <a:off x="4819650" y="142875"/>
              <a:ext cx="4225495" cy="6446396"/>
              <a:chOff x="4819650" y="142875"/>
              <a:chExt cx="4225495" cy="6446396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819650" y="142875"/>
                <a:ext cx="4225495" cy="6332066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828759" y="3619227"/>
                <a:ext cx="1199367" cy="2970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int</a:t>
                </a:r>
                <a:r>
                  <a:rPr lang="en-US" sz="1800" dirty="0"/>
                  <a:t> main()</a:t>
                </a:r>
              </a:p>
              <a:p>
                <a:r>
                  <a:rPr lang="en-US" sz="1800" dirty="0"/>
                  <a:t>{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}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012787" y="4185767"/>
                <a:ext cx="3775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err="1"/>
                  <a:t>int</a:t>
                </a:r>
                <a:r>
                  <a:rPr lang="en-US" sz="1800" dirty="0"/>
                  <a:t> radius;     </a:t>
                </a:r>
                <a:r>
                  <a:rPr lang="en-US" sz="1400" dirty="0"/>
                  <a:t>// define the attributes</a:t>
                </a:r>
                <a:endParaRPr lang="en-US" sz="18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012788" y="4466450"/>
                <a:ext cx="2904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int</a:t>
                </a:r>
                <a:r>
                  <a:rPr lang="en-US" sz="1800" dirty="0"/>
                  <a:t> height;    </a:t>
                </a:r>
                <a:r>
                  <a:rPr lang="en-US" sz="1600" dirty="0"/>
                  <a:t>// </a:t>
                </a:r>
                <a:r>
                  <a:rPr lang="en-US" sz="1400" dirty="0"/>
                  <a:t>of a cylinder</a:t>
                </a:r>
                <a:endParaRPr lang="en-US" sz="40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12787" y="4855045"/>
                <a:ext cx="39561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radius = 10;  </a:t>
                </a:r>
                <a:r>
                  <a:rPr lang="en-US" sz="1400" dirty="0"/>
                  <a:t>// </a:t>
                </a:r>
                <a:r>
                  <a:rPr lang="en-US" sz="1400" dirty="0" err="1"/>
                  <a:t>init</a:t>
                </a:r>
                <a:r>
                  <a:rPr lang="en-US" sz="1400" dirty="0"/>
                  <a:t> radius and height</a:t>
                </a:r>
              </a:p>
              <a:p>
                <a:r>
                  <a:rPr lang="en-US" sz="1800" dirty="0"/>
                  <a:t>height = 20;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857335" y="415808"/>
                <a:ext cx="3930884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double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getVolume</a:t>
                </a:r>
                <a:r>
                  <a:rPr lang="en-US" sz="1800" dirty="0"/>
                  <a:t>(</a:t>
                </a:r>
                <a:r>
                  <a:rPr lang="en-US" sz="1800" dirty="0" err="1"/>
                  <a:t>int</a:t>
                </a:r>
                <a:r>
                  <a:rPr lang="en-US" sz="1800" dirty="0"/>
                  <a:t> r, </a:t>
                </a:r>
                <a:r>
                  <a:rPr lang="en-US" sz="1800" dirty="0" err="1"/>
                  <a:t>int</a:t>
                </a:r>
                <a:r>
                  <a:rPr lang="en-US" sz="1800" dirty="0"/>
                  <a:t> h)</a:t>
                </a:r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/>
                  <a:t>    </a:t>
                </a:r>
                <a:r>
                  <a:rPr lang="en-US" sz="1800" dirty="0" err="1"/>
                  <a:t>const</a:t>
                </a:r>
                <a:r>
                  <a:rPr lang="en-US" sz="1800" dirty="0"/>
                  <a:t> double pi = 3.1415926535;</a:t>
                </a:r>
              </a:p>
              <a:p>
                <a:r>
                  <a:rPr lang="en-US" sz="1800" dirty="0"/>
                  <a:t>    double </a:t>
                </a:r>
                <a:r>
                  <a:rPr lang="en-US" sz="1800" dirty="0" err="1"/>
                  <a:t>vol</a:t>
                </a:r>
                <a:r>
                  <a:rPr lang="en-US" sz="1800" dirty="0"/>
                  <a:t> = pi * r*r * h;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    return </a:t>
                </a:r>
                <a:r>
                  <a:rPr lang="en-US" sz="1800" dirty="0" err="1"/>
                  <a:t>vol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12785" y="5577576"/>
              <a:ext cx="47884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double v = </a:t>
              </a:r>
              <a:r>
                <a:rPr lang="en-US" sz="1800" dirty="0" err="1">
                  <a:solidFill>
                    <a:srgbClr val="6600CC"/>
                  </a:solidFill>
                </a:rPr>
                <a:t>getVolume</a:t>
              </a:r>
              <a:r>
                <a:rPr lang="en-US" sz="1800" dirty="0"/>
                <a:t>(</a:t>
              </a:r>
              <a:r>
                <a:rPr lang="en-US" sz="1800" dirty="0" err="1"/>
                <a:t>radius,height</a:t>
              </a:r>
              <a:r>
                <a:rPr lang="en-US" sz="1800" dirty="0"/>
                <a:t>);</a:t>
              </a:r>
            </a:p>
            <a:p>
              <a:r>
                <a:rPr lang="en-US" sz="1800" dirty="0" err="1"/>
                <a:t>cout</a:t>
              </a:r>
              <a:r>
                <a:rPr lang="en-US" sz="1800" dirty="0"/>
                <a:t> &lt;&lt; “The volume is: “ &lt;&lt; v;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09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build="p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133350" y="1219200"/>
            <a:ext cx="4606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Each class is a self-contained, </a:t>
            </a:r>
            <a:br>
              <a:rPr lang="en-US">
                <a:cs typeface="Arial" charset="0"/>
              </a:rPr>
            </a:br>
            <a:r>
              <a:rPr lang="en-US">
                <a:cs typeface="Arial" charset="0"/>
              </a:rPr>
              <a:t>problem-solving unit… </a:t>
            </a:r>
            <a:r>
              <a:rPr lang="en-US" i="1">
                <a:solidFill>
                  <a:srgbClr val="9900FF"/>
                </a:solidFill>
                <a:cs typeface="Arial" charset="0"/>
              </a:rPr>
              <a:t>an ADT!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4762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z="3600"/>
              <a:t>Self-contained Problem Solvers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4729163" y="1792288"/>
            <a:ext cx="41925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It contains all of the necessary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data </a:t>
            </a:r>
            <a:r>
              <a:rPr lang="en-US" sz="2000" dirty="0">
                <a:cs typeface="Arial" charset="0"/>
              </a:rPr>
              <a:t>and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algorithms </a:t>
            </a:r>
            <a:r>
              <a:rPr lang="en-US" sz="2000" dirty="0">
                <a:cs typeface="Arial" charset="0"/>
              </a:rPr>
              <a:t>to solve a certain problem – and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simple interface functions</a:t>
            </a:r>
            <a:r>
              <a:rPr lang="en-US" sz="2000" dirty="0">
                <a:cs typeface="Arial" charset="0"/>
              </a:rPr>
              <a:t> to use it.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444500" y="2927350"/>
            <a:ext cx="428466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The rest of our program </a:t>
            </a:r>
            <a:br>
              <a:rPr lang="en-US" sz="2000" dirty="0">
                <a:cs typeface="Arial" charset="0"/>
              </a:rPr>
            </a:br>
            <a:r>
              <a:rPr lang="en-US" sz="2000" dirty="0">
                <a:solidFill>
                  <a:srgbClr val="FF0000"/>
                </a:solidFill>
                <a:cs typeface="Arial" charset="0"/>
              </a:rPr>
              <a:t>doesn’t need to know how it works</a:t>
            </a:r>
            <a:r>
              <a:rPr lang="en-US" sz="2000" dirty="0">
                <a:cs typeface="Arial" charset="0"/>
              </a:rPr>
              <a:t>, only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how to talk to it</a:t>
            </a:r>
            <a:r>
              <a:rPr lang="en-US" sz="2000" dirty="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2000" dirty="0">
                <a:cs typeface="Arial" charset="0"/>
              </a:rPr>
              <a:t>using simple interface functions!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371475" y="5500688"/>
            <a:ext cx="4425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We can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improve </a:t>
            </a:r>
            <a:r>
              <a:rPr lang="en-US" sz="2000" dirty="0">
                <a:cs typeface="Arial" charset="0"/>
              </a:rPr>
              <a:t>its internal logic and variables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later</a:t>
            </a:r>
            <a:r>
              <a:rPr lang="en-US" sz="2000" dirty="0">
                <a:cs typeface="Arial" charset="0"/>
              </a:rPr>
              <a:t> and the rest of our program will still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work as-is</a:t>
            </a:r>
            <a:r>
              <a:rPr lang="en-US" sz="2000" dirty="0">
                <a:cs typeface="Arial" charset="0"/>
              </a:rPr>
              <a:t>!</a:t>
            </a:r>
          </a:p>
        </p:txBody>
      </p:sp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4837113"/>
            <a:ext cx="1987550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4867275" y="4159250"/>
            <a:ext cx="35925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cs typeface="Arial" charset="0"/>
              </a:rPr>
              <a:t>Since we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hide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 </a:t>
            </a:r>
            <a:r>
              <a:rPr lang="en-US" sz="2000" dirty="0">
                <a:cs typeface="Arial" charset="0"/>
              </a:rPr>
              <a:t>our class’s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algorithms </a:t>
            </a:r>
            <a:r>
              <a:rPr lang="en-US" sz="2000" dirty="0">
                <a:cs typeface="Arial" charset="0"/>
              </a:rPr>
              <a:t>and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variables </a:t>
            </a:r>
            <a:r>
              <a:rPr lang="en-US" sz="2000" dirty="0">
                <a:cs typeface="Arial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  <p:bldP spid="86022" grpId="0"/>
      <p:bldP spid="86024" grpId="0"/>
      <p:bldP spid="860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8271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What You’ll Learn in CS32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32507" y="1055540"/>
            <a:ext cx="8285018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Advanced C++ Topics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Object Oriented Programming and C++ language features</a:t>
            </a:r>
            <a:br>
              <a:rPr lang="en-US" sz="2000" dirty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/>
              <a:t>Data Structures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 The most useful data structures (e.g., lists, trees, hash tables)</a:t>
            </a:r>
            <a:br>
              <a:rPr lang="en-US" sz="2000" dirty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/>
              <a:t>Algorithms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 The most useful algorithms (e.g., sorting, searching)</a:t>
            </a:r>
            <a:br>
              <a:rPr lang="en-US" sz="2000" dirty="0">
                <a:solidFill>
                  <a:srgbClr val="008080"/>
                </a:solidFill>
              </a:rPr>
            </a:br>
            <a:endParaRPr lang="en-US" sz="800" dirty="0">
              <a:solidFill>
                <a:srgbClr val="008080"/>
              </a:solidFill>
            </a:endParaRPr>
          </a:p>
          <a:p>
            <a:pPr algn="ctr" eaLnBrk="1" hangingPunct="1"/>
            <a:r>
              <a:rPr lang="en-US" dirty="0"/>
              <a:t>Building Big Programs</a:t>
            </a:r>
          </a:p>
          <a:p>
            <a:pPr lvl="1" algn="ctr" eaLnBrk="1" hangingPunct="1"/>
            <a:r>
              <a:rPr lang="en-US" sz="2000" dirty="0">
                <a:solidFill>
                  <a:srgbClr val="008080"/>
                </a:solidFill>
              </a:rPr>
              <a:t> How to write large (&gt; 1,000s of lines of code) programs</a:t>
            </a:r>
          </a:p>
          <a:p>
            <a:pPr algn="ctr" eaLnBrk="1" hangingPunct="1"/>
            <a:endParaRPr lang="en-US" sz="2000" dirty="0">
              <a:solidFill>
                <a:srgbClr val="008080"/>
              </a:solidFill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64578" y="4541336"/>
            <a:ext cx="466898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Basically, once you complete CS32, you’ll know </a:t>
            </a:r>
            <a:br>
              <a:rPr lang="en-US" sz="2800" dirty="0">
                <a:cs typeface="Courier New" pitchFamily="49" charset="0"/>
              </a:rPr>
            </a:br>
            <a:r>
              <a:rPr lang="en-US" sz="2800" dirty="0">
                <a:solidFill>
                  <a:srgbClr val="6600FF"/>
                </a:solidFill>
                <a:cs typeface="Courier New" pitchFamily="49" charset="0"/>
              </a:rPr>
              <a:t>95%</a:t>
            </a:r>
            <a:r>
              <a:rPr lang="en-US" sz="2800" dirty="0">
                <a:cs typeface="Courier New" pitchFamily="49" charset="0"/>
              </a:rPr>
              <a:t> of what you need to </a:t>
            </a:r>
            <a:r>
              <a:rPr lang="en-US" sz="2800" dirty="0">
                <a:solidFill>
                  <a:srgbClr val="6600FF"/>
                </a:solidFill>
                <a:cs typeface="Courier New" pitchFamily="49" charset="0"/>
              </a:rPr>
              <a:t>succeed in industry!</a:t>
            </a:r>
            <a:endParaRPr lang="en-US" sz="2800" dirty="0">
              <a:solidFill>
                <a:srgbClr val="66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19" y="4395795"/>
            <a:ext cx="2812906" cy="2106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0B623B-3CBA-4116-A197-294F55DF067C}"/>
              </a:ext>
            </a:extLst>
          </p:cNvPr>
          <p:cNvGrpSpPr/>
          <p:nvPr/>
        </p:nvGrpSpPr>
        <p:grpSpPr>
          <a:xfrm>
            <a:off x="6561345" y="5619024"/>
            <a:ext cx="1303805" cy="640801"/>
            <a:chOff x="6561345" y="5619024"/>
            <a:chExt cx="1303805" cy="64080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7BD1E42-973F-43A2-A11F-46F914203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1345" y="5619024"/>
              <a:ext cx="551431" cy="3978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D2B845-68FA-4F9C-A0CB-4BD0B174ACCE}"/>
                </a:ext>
              </a:extLst>
            </p:cNvPr>
            <p:cNvSpPr/>
            <p:nvPr/>
          </p:nvSpPr>
          <p:spPr>
            <a:xfrm>
              <a:off x="7034473" y="5859715"/>
              <a:ext cx="8306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CS32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uiExpand="1" build="p"/>
      <p:bldP spid="153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Important Dates</a:t>
            </a:r>
          </a:p>
        </p:txBody>
      </p:sp>
      <p:sp>
        <p:nvSpPr>
          <p:cNvPr id="11268" name="Rectangle 67"/>
          <p:cNvSpPr>
            <a:spLocks noChangeArrowheads="1"/>
          </p:cNvSpPr>
          <p:nvPr/>
        </p:nvSpPr>
        <p:spPr bwMode="auto">
          <a:xfrm>
            <a:off x="0" y="1600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11334" name="Rectangle 2"/>
          <p:cNvSpPr>
            <a:spLocks noChangeArrowheads="1"/>
          </p:cNvSpPr>
          <p:nvPr/>
        </p:nvSpPr>
        <p:spPr bwMode="auto">
          <a:xfrm>
            <a:off x="717550" y="11366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Project #1: Due Tues, Jan 16</a:t>
            </a:r>
            <a:r>
              <a:rPr lang="en-US" sz="2800" baseline="30000" dirty="0">
                <a:solidFill>
                  <a:schemeClr val="tx2"/>
                </a:solidFill>
              </a:rPr>
              <a:t>th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(next </a:t>
            </a:r>
            <a:r>
              <a:rPr lang="en-US" sz="2800" dirty="0" err="1">
                <a:solidFill>
                  <a:srgbClr val="FF0000"/>
                </a:solidFill>
              </a:rPr>
              <a:t>tues</a:t>
            </a:r>
            <a:r>
              <a:rPr lang="en-US" sz="28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11335" name="Rectangle 2"/>
          <p:cNvSpPr>
            <a:spLocks noChangeArrowheads="1"/>
          </p:cNvSpPr>
          <p:nvPr/>
        </p:nvSpPr>
        <p:spPr bwMode="auto">
          <a:xfrm>
            <a:off x="717550" y="22510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#1: </a:t>
            </a:r>
            <a:r>
              <a:rPr lang="en-US" sz="2800" dirty="0">
                <a:solidFill>
                  <a:srgbClr val="FF0000"/>
                </a:solidFill>
              </a:rPr>
              <a:t>Thurs, Feb 1</a:t>
            </a:r>
            <a:r>
              <a:rPr lang="en-US" sz="2800" baseline="30000" dirty="0">
                <a:solidFill>
                  <a:srgbClr val="FF0000"/>
                </a:solidFill>
              </a:rPr>
              <a:t>st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6pm-8pm (not during class hours!!)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338" name="Rectangle 2"/>
          <p:cNvSpPr>
            <a:spLocks noChangeArrowheads="1"/>
          </p:cNvSpPr>
          <p:nvPr/>
        </p:nvSpPr>
        <p:spPr bwMode="auto">
          <a:xfrm>
            <a:off x="787400" y="384016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#2: </a:t>
            </a:r>
            <a:r>
              <a:rPr lang="en-US" sz="2800" dirty="0">
                <a:solidFill>
                  <a:srgbClr val="FF0000"/>
                </a:solidFill>
              </a:rPr>
              <a:t>Tues, Feb 27</a:t>
            </a:r>
            <a:r>
              <a:rPr lang="en-US" sz="2800" baseline="30000" dirty="0">
                <a:solidFill>
                  <a:srgbClr val="FF0000"/>
                </a:solidFill>
              </a:rPr>
              <a:t>th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6pm-8pm (not during class hours!!)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339" name="Rectangle 2"/>
          <p:cNvSpPr>
            <a:spLocks noChangeArrowheads="1"/>
          </p:cNvSpPr>
          <p:nvPr/>
        </p:nvSpPr>
        <p:spPr bwMode="auto">
          <a:xfrm>
            <a:off x="939800" y="5257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Final Exam: </a:t>
            </a:r>
            <a:r>
              <a:rPr lang="en-US" sz="2800" dirty="0">
                <a:solidFill>
                  <a:srgbClr val="FF0000"/>
                </a:solidFill>
              </a:rPr>
              <a:t>Sat, March 17</a:t>
            </a:r>
            <a:r>
              <a:rPr lang="en-US" sz="2800" baseline="30000" dirty="0">
                <a:solidFill>
                  <a:srgbClr val="FF0000"/>
                </a:solidFill>
              </a:rPr>
              <a:t>th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One choice: 11:30-2:30pm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(This is the Saturday </a:t>
            </a:r>
            <a:r>
              <a:rPr lang="en-US" sz="1600" dirty="0">
                <a:solidFill>
                  <a:srgbClr val="FF0000"/>
                </a:solidFill>
              </a:rPr>
              <a:t>BEFORE</a:t>
            </a:r>
            <a:r>
              <a:rPr lang="en-US" sz="1600" dirty="0">
                <a:solidFill>
                  <a:schemeClr val="tx2"/>
                </a:solidFill>
              </a:rPr>
              <a:t> Finals Week. Don’t forget!)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4" grpId="0"/>
      <p:bldP spid="11335" grpId="0"/>
      <p:bldP spid="11338" grpId="0"/>
      <p:bldP spid="113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747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Project #1: Due </a:t>
            </a:r>
            <a:r>
              <a:rPr lang="en-US" sz="4000" dirty="0">
                <a:solidFill>
                  <a:srgbClr val="FF0000"/>
                </a:solidFill>
              </a:rPr>
              <a:t>NEXT TUES!</a:t>
            </a:r>
          </a:p>
        </p:txBody>
      </p:sp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385763" y="1035050"/>
            <a:ext cx="81486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In P1, </a:t>
            </a:r>
            <a:r>
              <a:rPr lang="en-US" dirty="0">
                <a:solidFill>
                  <a:srgbClr val="A50021"/>
                </a:solidFill>
              </a:rPr>
              <a:t>we provide you</a:t>
            </a:r>
            <a:r>
              <a:rPr lang="en-US" dirty="0"/>
              <a:t> with a simple </a:t>
            </a:r>
            <a:r>
              <a:rPr lang="en-US" dirty="0">
                <a:solidFill>
                  <a:srgbClr val="A50021"/>
                </a:solidFill>
              </a:rPr>
              <a:t>C++ program </a:t>
            </a:r>
            <a:r>
              <a:rPr lang="en-US" dirty="0"/>
              <a:t>that you have to</a:t>
            </a:r>
            <a:r>
              <a:rPr lang="en-US" dirty="0">
                <a:solidFill>
                  <a:srgbClr val="A50021"/>
                </a:solidFill>
              </a:rPr>
              <a:t> add a few features to.</a:t>
            </a:r>
            <a:endParaRPr lang="en-US" dirty="0"/>
          </a:p>
        </p:txBody>
      </p:sp>
      <p:sp>
        <p:nvSpPr>
          <p:cNvPr id="192520" name="Text Box 8"/>
          <p:cNvSpPr txBox="1">
            <a:spLocks noChangeArrowheads="1"/>
          </p:cNvSpPr>
          <p:nvPr/>
        </p:nvSpPr>
        <p:spPr bwMode="auto">
          <a:xfrm>
            <a:off x="402861" y="2065230"/>
            <a:ext cx="849983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The goal of P1 is to allow you to </a:t>
            </a:r>
            <a:r>
              <a:rPr lang="en-US" dirty="0">
                <a:solidFill>
                  <a:srgbClr val="A50021"/>
                </a:solidFill>
              </a:rPr>
              <a:t>self-evaluate</a:t>
            </a:r>
            <a:r>
              <a:rPr lang="en-US" dirty="0"/>
              <a:t> to see if you’re ready for CS32.</a:t>
            </a:r>
          </a:p>
        </p:txBody>
      </p:sp>
      <p:sp>
        <p:nvSpPr>
          <p:cNvPr id="192521" name="Text Box 9"/>
          <p:cNvSpPr txBox="1">
            <a:spLocks noChangeArrowheads="1"/>
          </p:cNvSpPr>
          <p:nvPr/>
        </p:nvSpPr>
        <p:spPr bwMode="auto">
          <a:xfrm>
            <a:off x="1236335" y="3032833"/>
            <a:ext cx="2365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If you feel lost on P1…</a:t>
            </a:r>
          </a:p>
        </p:txBody>
      </p:sp>
      <p:sp>
        <p:nvSpPr>
          <p:cNvPr id="192522" name="Text Box 10"/>
          <p:cNvSpPr txBox="1">
            <a:spLocks noChangeArrowheads="1"/>
          </p:cNvSpPr>
          <p:nvPr/>
        </p:nvSpPr>
        <p:spPr bwMode="auto">
          <a:xfrm>
            <a:off x="3990753" y="4378483"/>
            <a:ext cx="4911947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sz="2200" dirty="0">
                <a:solidFill>
                  <a:srgbClr val="A50021"/>
                </a:solidFill>
              </a:rPr>
              <a:t>Drop the class</a:t>
            </a:r>
            <a:r>
              <a:rPr lang="en-US" sz="2200" dirty="0"/>
              <a:t>, review your C++, and take CS32 in Spring, or</a:t>
            </a:r>
          </a:p>
          <a:p>
            <a:pPr eaLnBrk="1" hangingPunct="1">
              <a:buFontTx/>
              <a:buAutoNum type="arabicPeriod"/>
            </a:pPr>
            <a:endParaRPr lang="en-US" sz="1000" dirty="0"/>
          </a:p>
          <a:p>
            <a:pPr eaLnBrk="1" hangingPunct="1">
              <a:buFontTx/>
              <a:buAutoNum type="arabicPeriod"/>
            </a:pPr>
            <a:r>
              <a:rPr lang="en-US" sz="2200" dirty="0">
                <a:solidFill>
                  <a:srgbClr val="A50021"/>
                </a:solidFill>
              </a:rPr>
              <a:t>Suffer</a:t>
            </a:r>
            <a:r>
              <a:rPr lang="en-US" sz="2200" dirty="0"/>
              <a:t>… Based on history, </a:t>
            </a:r>
            <a:r>
              <a:rPr lang="en-US" sz="2200" dirty="0">
                <a:solidFill>
                  <a:srgbClr val="A50021"/>
                </a:solidFill>
              </a:rPr>
              <a:t>you’ll get a C or lower </a:t>
            </a:r>
            <a:r>
              <a:rPr lang="en-US" sz="2200" dirty="0"/>
              <a:t>in CS32… </a:t>
            </a:r>
            <a:r>
              <a:rPr lang="en-US" sz="2200" dirty="0">
                <a:sym typeface="Wingdings" pitchFamily="2" charset="2"/>
              </a:rPr>
              <a:t></a:t>
            </a:r>
            <a:endParaRPr lang="en-US" sz="2200" dirty="0"/>
          </a:p>
        </p:txBody>
      </p:sp>
      <p:sp>
        <p:nvSpPr>
          <p:cNvPr id="192526" name="Text Box 14"/>
          <p:cNvSpPr txBox="1">
            <a:spLocks noChangeArrowheads="1"/>
          </p:cNvSpPr>
          <p:nvPr/>
        </p:nvSpPr>
        <p:spPr bwMode="auto">
          <a:xfrm>
            <a:off x="4239172" y="3032833"/>
            <a:ext cx="4203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You should seriously consider one of two things: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83FBC-17C6-42F4-947F-0D48B2A11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1" y="4068823"/>
            <a:ext cx="2619509" cy="2619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8" grpId="0"/>
      <p:bldP spid="192520" grpId="0"/>
      <p:bldP spid="192521" grpId="0"/>
      <p:bldP spid="192522" grpId="0" build="p"/>
      <p:bldP spid="1925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859" y="5500915"/>
            <a:ext cx="8084856" cy="1419705"/>
            <a:chOff x="327859" y="5500915"/>
            <a:chExt cx="8084856" cy="1419705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327859" y="5500915"/>
              <a:ext cx="57653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cs typeface="Courier New" pitchFamily="49" charset="0"/>
                </a:rPr>
                <a:t>We have a </a:t>
              </a:r>
              <a:r>
                <a:rPr lang="en-US" b="1" dirty="0">
                  <a:solidFill>
                    <a:srgbClr val="FF0000"/>
                  </a:solidFill>
                  <a:cs typeface="Courier New" pitchFamily="49" charset="0"/>
                </a:rPr>
                <a:t>special grading policy </a:t>
              </a:r>
              <a:r>
                <a:rPr lang="en-US" dirty="0">
                  <a:cs typeface="Courier New" pitchFamily="49" charset="0"/>
                </a:rPr>
                <a:t>to </a:t>
              </a:r>
              <a:r>
                <a:rPr lang="en-US" b="1" dirty="0">
                  <a:solidFill>
                    <a:srgbClr val="FF0000"/>
                  </a:solidFill>
                  <a:cs typeface="Courier New" pitchFamily="49" charset="0"/>
                </a:rPr>
                <a:t>discourage cheating </a:t>
              </a:r>
              <a:r>
                <a:rPr lang="en-US" dirty="0">
                  <a:cs typeface="Courier New" pitchFamily="49" charset="0"/>
                </a:rPr>
                <a:t>on projects. Read the Syllabus to understand it!</a:t>
              </a:r>
              <a:endParaRPr lang="en-US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042" y="5500915"/>
              <a:ext cx="1464673" cy="1419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123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Random Administrative Stuff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6513" y="908291"/>
            <a:ext cx="8206038" cy="1385763"/>
            <a:chOff x="396513" y="856039"/>
            <a:chExt cx="8206038" cy="1385763"/>
          </a:xfrm>
        </p:grpSpPr>
        <p:sp>
          <p:nvSpPr>
            <p:cNvPr id="15363" name="Text Box 3"/>
            <p:cNvSpPr txBox="1">
              <a:spLocks noChangeArrowheads="1"/>
            </p:cNvSpPr>
            <p:nvPr/>
          </p:nvSpPr>
          <p:spPr bwMode="auto">
            <a:xfrm>
              <a:off x="396513" y="961687"/>
              <a:ext cx="569667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 dirty="0"/>
                <a:t>We grade on a curve with the </a:t>
              </a:r>
              <a:r>
                <a:rPr lang="en-US" sz="2000" b="1" dirty="0">
                  <a:solidFill>
                    <a:srgbClr val="FF0000"/>
                  </a:solidFill>
                </a:rPr>
                <a:t>average student getting a B-</a:t>
              </a:r>
              <a:r>
                <a:rPr lang="en-US" sz="2000" dirty="0"/>
                <a:t>, but if everyone gets above ~90%, </a:t>
              </a:r>
              <a:r>
                <a:rPr lang="en-US" sz="2000" b="1" dirty="0">
                  <a:solidFill>
                    <a:srgbClr val="FF0000"/>
                  </a:solidFill>
                </a:rPr>
                <a:t>everyone gets </a:t>
              </a:r>
              <a:r>
                <a:rPr lang="en-US" sz="2000" b="1">
                  <a:solidFill>
                    <a:srgbClr val="FF0000"/>
                  </a:solidFill>
                </a:rPr>
                <a:t>an A/A-</a:t>
              </a:r>
              <a:r>
                <a:rPr lang="en-US" sz="2000"/>
                <a:t>!</a:t>
              </a:r>
              <a:endParaRPr lang="en-US" sz="20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164" y="856039"/>
              <a:ext cx="2093387" cy="1385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81545" y="2491192"/>
            <a:ext cx="8418122" cy="1210764"/>
            <a:chOff x="481545" y="2543444"/>
            <a:chExt cx="8418122" cy="1210764"/>
          </a:xfrm>
        </p:grpSpPr>
        <p:sp>
          <p:nvSpPr>
            <p:cNvPr id="15364" name="Rectangle 4"/>
            <p:cNvSpPr>
              <a:spLocks noChangeArrowheads="1"/>
            </p:cNvSpPr>
            <p:nvPr/>
          </p:nvSpPr>
          <p:spPr bwMode="auto">
            <a:xfrm>
              <a:off x="481545" y="2708606"/>
              <a:ext cx="553915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FF3300"/>
                  </a:solidFill>
                  <a:cs typeface="Courier New" pitchFamily="49" charset="0"/>
                </a:rPr>
                <a:t>But be careful! </a:t>
              </a:r>
              <a:r>
                <a:rPr lang="en-US" dirty="0"/>
                <a:t>CS32 is a </a:t>
              </a:r>
              <a:r>
                <a:rPr lang="en-US" dirty="0" err="1"/>
                <a:t>weeder</a:t>
              </a:r>
              <a:r>
                <a:rPr lang="en-US" dirty="0"/>
                <a:t> class and can easily take 30-40 hours per week of work! </a:t>
              </a:r>
              <a:r>
                <a:rPr lang="en-US" b="1" dirty="0">
                  <a:solidFill>
                    <a:srgbClr val="FF0000"/>
                  </a:solidFill>
                </a:rPr>
                <a:t>Start projects EARLY!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65" r="15377"/>
            <a:stretch/>
          </p:blipFill>
          <p:spPr bwMode="auto">
            <a:xfrm>
              <a:off x="6432567" y="2543444"/>
              <a:ext cx="2467100" cy="12107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96513" y="4062009"/>
            <a:ext cx="8315253" cy="1292525"/>
            <a:chOff x="396513" y="4062009"/>
            <a:chExt cx="8315253" cy="1292525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396513" y="4292772"/>
              <a:ext cx="576532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cs typeface="Courier New" pitchFamily="49" charset="0"/>
                </a:rPr>
                <a:t>Read &amp; sign the </a:t>
              </a:r>
              <a:r>
                <a:rPr lang="en-US" b="1" dirty="0">
                  <a:solidFill>
                    <a:srgbClr val="FF3300"/>
                  </a:solidFill>
                  <a:cs typeface="Courier New" pitchFamily="49" charset="0"/>
                </a:rPr>
                <a:t>academic integrity agreement </a:t>
              </a:r>
              <a:r>
                <a:rPr lang="en-US" dirty="0">
                  <a:cs typeface="Courier New" pitchFamily="49" charset="0"/>
                </a:rPr>
                <a:t>and</a:t>
              </a:r>
              <a:r>
                <a:rPr lang="en-US" b="1" dirty="0">
                  <a:solidFill>
                    <a:srgbClr val="FF3300"/>
                  </a:solidFill>
                  <a:cs typeface="Courier New" pitchFamily="49" charset="0"/>
                </a:rPr>
                <a:t> don’t cheat </a:t>
              </a:r>
              <a:r>
                <a:rPr lang="en-US" dirty="0">
                  <a:cs typeface="Courier New" pitchFamily="49" charset="0"/>
                </a:rPr>
                <a:t>– we catch people every year!</a:t>
              </a:r>
              <a:endParaRPr lang="en-US" dirty="0"/>
            </a:p>
          </p:txBody>
        </p:sp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50"/>
            <a:stretch>
              <a:fillRect/>
            </a:stretch>
          </p:blipFill>
          <p:spPr bwMode="auto">
            <a:xfrm>
              <a:off x="6648993" y="4062009"/>
              <a:ext cx="2062773" cy="12925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AFFD5"/>
        </a:solidFill>
      </a:spPr>
      <a:bodyPr rtlCol="0" anchor="ctr"/>
      <a:lstStyle>
        <a:defPPr algn="ctr">
          <a:defRPr dirty="0" smtClean="0">
            <a:solidFill>
              <a:srgbClr val="00666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29505</TotalTime>
  <Words>5318</Words>
  <Application>Microsoft Office PowerPoint</Application>
  <PresentationFormat>On-screen Show (4:3)</PresentationFormat>
  <Paragraphs>1156</Paragraphs>
  <Slides>52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Comic Sans MS</vt:lpstr>
      <vt:lpstr>Courier New</vt:lpstr>
      <vt:lpstr>Impact</vt:lpstr>
      <vt:lpstr>Times New Roman</vt:lpstr>
      <vt:lpstr>Wingdings</vt:lpstr>
      <vt:lpstr>Default Design</vt:lpstr>
      <vt:lpstr>PowerPoint Presentation</vt:lpstr>
      <vt:lpstr>Pick a # between 1 - 60</vt:lpstr>
      <vt:lpstr>Who Am I?</vt:lpstr>
      <vt:lpstr>CS32 Course Reader</vt:lpstr>
      <vt:lpstr>Class Website</vt:lpstr>
      <vt:lpstr>What You’ll Learn in CS32</vt:lpstr>
      <vt:lpstr>Important Dates</vt:lpstr>
      <vt:lpstr>Project #1: Due NEXT TUES!</vt:lpstr>
      <vt:lpstr>Random Administrative Stuff</vt:lpstr>
      <vt:lpstr>Compilers, Compilers, Compilers!</vt:lpstr>
      <vt:lpstr>Carey’s Thoughts on Teaching</vt:lpstr>
      <vt:lpstr>Carey’s Thoughts on CS</vt:lpstr>
      <vt:lpstr>Use Me As a Resource!</vt:lpstr>
      <vt:lpstr>Take Only 12* Units This Quarter</vt:lpstr>
      <vt:lpstr>Letters of Recommendation</vt:lpstr>
      <vt:lpstr>And now for a fun game!</vt:lpstr>
      <vt:lpstr>PowerPoint Presentation</vt:lpstr>
      <vt:lpstr>What is an Algorithm</vt:lpstr>
      <vt:lpstr>Algorithm Comparison “Guess My Word”</vt:lpstr>
      <vt:lpstr>Algorithm #1: Linear Search</vt:lpstr>
      <vt:lpstr>Algorithm #2: Binary Search</vt:lpstr>
      <vt:lpstr>Binary Search: How Many Guesses?</vt:lpstr>
      <vt:lpstr>Binary Search: Estimating the # of Steps</vt:lpstr>
      <vt:lpstr>Wow! That’s Significant!</vt:lpstr>
      <vt:lpstr>PowerPoint Presentation</vt:lpstr>
      <vt:lpstr>Data Structures</vt:lpstr>
      <vt:lpstr>PowerPoint Presentation</vt:lpstr>
      <vt:lpstr>A Better Friendship Data Structure</vt:lpstr>
      <vt:lpstr>A Better Friendship Data Structure</vt:lpstr>
      <vt:lpstr>Data Structures + Algorithms = Confusion!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Object Oriented Programming?</vt:lpstr>
      <vt:lpstr>PowerPoint Presentation</vt:lpstr>
      <vt:lpstr>Topic #1: C++ structs</vt:lpstr>
      <vt:lpstr>Topic #1: C++ structs</vt:lpstr>
      <vt:lpstr>C++ struct types</vt:lpstr>
      <vt:lpstr>C++ struct types</vt:lpstr>
      <vt:lpstr>C++ struct types</vt:lpstr>
      <vt:lpstr>Topic #2: C++ classes</vt:lpstr>
      <vt:lpstr>PowerPoint Presentation</vt:lpstr>
      <vt:lpstr>Using a Class</vt:lpstr>
      <vt:lpstr>Using a Class</vt:lpstr>
      <vt:lpstr>Classes</vt:lpstr>
      <vt:lpstr>Public vs. Private</vt:lpstr>
      <vt:lpstr>Public vs. Private</vt:lpstr>
      <vt:lpstr>Using Public+Private Properly</vt:lpstr>
      <vt:lpstr>Class Challenge!</vt:lpstr>
      <vt:lpstr>Self-contained Problem Solvers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Carey Nachenberg</cp:lastModifiedBy>
  <cp:revision>1409</cp:revision>
  <dcterms:created xsi:type="dcterms:W3CDTF">2003-01-04T20:10:16Z</dcterms:created>
  <dcterms:modified xsi:type="dcterms:W3CDTF">2017-12-16T18:42:03Z</dcterms:modified>
</cp:coreProperties>
</file>